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91" r:id="rId2"/>
    <p:sldId id="397" r:id="rId3"/>
    <p:sldId id="437" r:id="rId4"/>
    <p:sldId id="466" r:id="rId5"/>
    <p:sldId id="451" r:id="rId6"/>
    <p:sldId id="458" r:id="rId7"/>
    <p:sldId id="467" r:id="rId8"/>
    <p:sldId id="468" r:id="rId9"/>
    <p:sldId id="460" r:id="rId10"/>
    <p:sldId id="461" r:id="rId11"/>
    <p:sldId id="462" r:id="rId12"/>
    <p:sldId id="463" r:id="rId13"/>
    <p:sldId id="469" r:id="rId14"/>
    <p:sldId id="474" r:id="rId15"/>
    <p:sldId id="470" r:id="rId16"/>
    <p:sldId id="383" r:id="rId17"/>
    <p:sldId id="453" r:id="rId18"/>
    <p:sldId id="459" r:id="rId19"/>
    <p:sldId id="473" r:id="rId20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0777" autoAdjust="0"/>
  </p:normalViewPr>
  <p:slideViewPr>
    <p:cSldViewPr>
      <p:cViewPr varScale="1">
        <p:scale>
          <a:sx n="38" d="100"/>
          <a:sy n="38" d="100"/>
        </p:scale>
        <p:origin x="-76" y="-2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8896E-1204-4C5D-8504-18E80CB362EC}" type="datetimeFigureOut">
              <a:rPr lang="ko-KR" altLang="en-US" smtClean="0"/>
              <a:pPr/>
              <a:t>2019-10-14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58E3E-87B7-4BBB-8A3E-C8805C17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375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54AFB-4731-4B88-862F-271225E6DC2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942162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실험구성</a:t>
            </a:r>
            <a:endParaRPr lang="en-US" altLang="ko-KR" dirty="0" smtClean="0"/>
          </a:p>
          <a:p>
            <a:r>
              <a:rPr lang="ko-KR" altLang="en-US" dirty="0" smtClean="0"/>
              <a:t>데이터 신호기와 </a:t>
            </a:r>
            <a:r>
              <a:rPr lang="ko-KR" altLang="en-US" dirty="0" err="1" smtClean="0"/>
              <a:t>재머는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0dB</a:t>
            </a:r>
            <a:r>
              <a:rPr lang="en-US" altLang="ko-KR" baseline="0" dirty="0" smtClean="0"/>
              <a:t> gain</a:t>
            </a:r>
            <a:r>
              <a:rPr lang="ko-KR" altLang="en-US" baseline="0" dirty="0" smtClean="0"/>
              <a:t>인 </a:t>
            </a:r>
            <a:r>
              <a:rPr lang="en-US" altLang="ko-KR" baseline="0" dirty="0" err="1" smtClean="0"/>
              <a:t>omni</a:t>
            </a:r>
            <a:r>
              <a:rPr lang="en-US" altLang="ko-KR" baseline="0" dirty="0" smtClean="0"/>
              <a:t> directional </a:t>
            </a:r>
            <a:r>
              <a:rPr lang="ko-KR" altLang="en-US" baseline="0" dirty="0" smtClean="0"/>
              <a:t>안테나를 가진 </a:t>
            </a:r>
            <a:r>
              <a:rPr lang="en-US" altLang="ko-KR" dirty="0" smtClean="0"/>
              <a:t>USRP</a:t>
            </a:r>
            <a:r>
              <a:rPr lang="ko-KR" altLang="en-US" dirty="0" smtClean="0"/>
              <a:t>로 구현</a:t>
            </a:r>
            <a:endParaRPr lang="en-US" altLang="ko-KR" dirty="0" smtClean="0"/>
          </a:p>
          <a:p>
            <a:r>
              <a:rPr lang="ko-KR" altLang="en-US" dirty="0" smtClean="0"/>
              <a:t>각각의 안테나는</a:t>
            </a:r>
            <a:r>
              <a:rPr lang="en-US" altLang="ko-KR" dirty="0" smtClean="0"/>
              <a:t>, 0dB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gain</a:t>
            </a:r>
            <a:r>
              <a:rPr lang="ko-KR" altLang="en-US" dirty="0" smtClean="0"/>
              <a:t>을 가지는 </a:t>
            </a:r>
            <a:r>
              <a:rPr lang="en-US" altLang="ko-KR" dirty="0" err="1" smtClean="0"/>
              <a:t>omni</a:t>
            </a:r>
            <a:r>
              <a:rPr lang="en-US" altLang="ko-KR" baseline="0" dirty="0" smtClean="0"/>
              <a:t> directional </a:t>
            </a:r>
            <a:r>
              <a:rPr lang="ko-KR" altLang="en-US" baseline="0" dirty="0" smtClean="0"/>
              <a:t>안테나 </a:t>
            </a:r>
            <a:endParaRPr lang="en-US" altLang="ko-KR" baseline="0" dirty="0" smtClean="0"/>
          </a:p>
          <a:p>
            <a:r>
              <a:rPr lang="ko-KR" altLang="en-US" baseline="0" dirty="0" smtClean="0"/>
              <a:t>공격자는 두 개의 </a:t>
            </a:r>
            <a:r>
              <a:rPr lang="en-US" altLang="ko-KR" baseline="0" dirty="0" err="1" smtClean="0"/>
              <a:t>omni</a:t>
            </a:r>
            <a:r>
              <a:rPr lang="en-US" altLang="ko-KR" baseline="0" dirty="0" smtClean="0"/>
              <a:t> directional </a:t>
            </a:r>
            <a:r>
              <a:rPr lang="ko-KR" altLang="en-US" baseline="0" dirty="0" smtClean="0"/>
              <a:t>안테나를 </a:t>
            </a:r>
            <a:r>
              <a:rPr lang="ko-KR" altLang="en-US" baseline="0" dirty="0" err="1" smtClean="0"/>
              <a:t>오실로스코프에</a:t>
            </a:r>
            <a:r>
              <a:rPr lang="ko-KR" altLang="en-US" baseline="0" dirty="0" smtClean="0"/>
              <a:t> 연결해서 구현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오실로스코프의</a:t>
            </a:r>
            <a:r>
              <a:rPr lang="ko-KR" altLang="en-US" baseline="0" dirty="0" smtClean="0"/>
              <a:t> 데이터를 </a:t>
            </a:r>
            <a:r>
              <a:rPr lang="ko-KR" altLang="en-US" baseline="0" dirty="0" err="1" smtClean="0"/>
              <a:t>매트랩으로</a:t>
            </a:r>
            <a:r>
              <a:rPr lang="ko-KR" altLang="en-US" baseline="0" dirty="0" smtClean="0"/>
              <a:t> 읽어와서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신호처리를</a:t>
            </a:r>
            <a:r>
              <a:rPr lang="ko-KR" altLang="en-US" baseline="0" dirty="0" smtClean="0"/>
              <a:t> 거침</a:t>
            </a:r>
            <a:endParaRPr lang="en-US" altLang="ko-KR" baseline="0" dirty="0" smtClean="0"/>
          </a:p>
          <a:p>
            <a:r>
              <a:rPr lang="en-US" altLang="ko-KR" baseline="0" dirty="0" smtClean="0"/>
              <a:t>MATLAB</a:t>
            </a:r>
            <a:r>
              <a:rPr lang="ko-KR" altLang="en-US" baseline="0" dirty="0" smtClean="0"/>
              <a:t>단에서는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밴드패스</a:t>
            </a:r>
            <a:r>
              <a:rPr lang="ko-KR" altLang="en-US" baseline="0" dirty="0" smtClean="0"/>
              <a:t> 필터를 씌우고</a:t>
            </a:r>
            <a:r>
              <a:rPr lang="en-US" altLang="ko-KR" baseline="0" dirty="0" smtClean="0"/>
              <a:t>,</a:t>
            </a:r>
          </a:p>
          <a:p>
            <a:r>
              <a:rPr lang="en-US" altLang="ko-KR" baseline="0" dirty="0" smtClean="0"/>
              <a:t> phase difference</a:t>
            </a:r>
            <a:r>
              <a:rPr lang="ko-KR" altLang="en-US" baseline="0" dirty="0" smtClean="0"/>
              <a:t>가 있는 것에 대해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재머의</a:t>
            </a:r>
            <a:r>
              <a:rPr lang="ko-KR" altLang="en-US" baseline="0" dirty="0" smtClean="0"/>
              <a:t> 신호를 기준으로</a:t>
            </a:r>
            <a:r>
              <a:rPr lang="en-US" altLang="ko-KR" baseline="0" dirty="0" smtClean="0"/>
              <a:t>, phase </a:t>
            </a:r>
            <a:r>
              <a:rPr lang="ko-KR" altLang="en-US" baseline="0" dirty="0" smtClean="0"/>
              <a:t>차이를 유지하면서 </a:t>
            </a:r>
            <a:r>
              <a:rPr lang="en-US" altLang="ko-KR" baseline="0" dirty="0" smtClean="0"/>
              <a:t>align</a:t>
            </a:r>
            <a:r>
              <a:rPr lang="ko-KR" altLang="en-US" baseline="0" dirty="0" smtClean="0"/>
              <a:t>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두 신호를 빼서 원 신호를 얻는다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AE44-1715-4EE3-8024-ADCC4FC26F9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3014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첫번째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그래프는 공격자의 거리에 따른 </a:t>
            </a:r>
            <a:r>
              <a:rPr lang="en-US" altLang="ko-KR" dirty="0" smtClean="0"/>
              <a:t>BER</a:t>
            </a:r>
          </a:p>
          <a:p>
            <a:r>
              <a:rPr lang="ko-KR" altLang="en-US" dirty="0" smtClean="0"/>
              <a:t>시뮬레이션에서 예측했던 것과 같은 결과</a:t>
            </a:r>
            <a:endParaRPr lang="en-US" altLang="ko-KR" dirty="0" smtClean="0"/>
          </a:p>
          <a:p>
            <a:r>
              <a:rPr lang="ko-KR" altLang="en-US" dirty="0" smtClean="0"/>
              <a:t>신호기와 </a:t>
            </a:r>
            <a:r>
              <a:rPr lang="ko-KR" altLang="en-US" dirty="0" err="1" smtClean="0"/>
              <a:t>재머</a:t>
            </a:r>
            <a:r>
              <a:rPr lang="ko-KR" altLang="en-US" baseline="0" dirty="0" smtClean="0"/>
              <a:t> 사이의 거리가 멀수록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공격자의 안테나 사이의 거리가 멀수록 좋은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낮은 </a:t>
            </a:r>
            <a:r>
              <a:rPr lang="en-US" altLang="ko-KR" baseline="0" dirty="0" smtClean="0"/>
              <a:t>BER</a:t>
            </a:r>
            <a:endParaRPr lang="en-US" altLang="ko-KR" dirty="0" smtClean="0"/>
          </a:p>
          <a:p>
            <a:r>
              <a:rPr lang="ko-KR" altLang="en-US" dirty="0" smtClean="0"/>
              <a:t>데이터</a:t>
            </a:r>
            <a:r>
              <a:rPr lang="ko-KR" altLang="en-US" baseline="0" dirty="0" smtClean="0"/>
              <a:t> 신호기와 </a:t>
            </a:r>
            <a:r>
              <a:rPr lang="ko-KR" altLang="en-US" baseline="0" dirty="0" err="1" smtClean="0"/>
              <a:t>재머가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30cm</a:t>
            </a:r>
            <a:r>
              <a:rPr lang="ko-KR" altLang="en-US" baseline="0" dirty="0" smtClean="0"/>
              <a:t>정도 떨어져 있을 때는 공격자가 </a:t>
            </a:r>
            <a:r>
              <a:rPr lang="en-US" altLang="ko-KR" baseline="0" dirty="0" smtClean="0"/>
              <a:t>1m</a:t>
            </a:r>
            <a:r>
              <a:rPr lang="ko-KR" altLang="en-US" baseline="0" dirty="0" smtClean="0"/>
              <a:t>이상 떨어져 있어도 충분히 데이터를 복원할 수 있는 것을 확인할 수 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공격자의 두 안테나가 </a:t>
            </a:r>
            <a:r>
              <a:rPr lang="en-US" altLang="ko-KR" baseline="0" dirty="0" smtClean="0"/>
              <a:t>50cm </a:t>
            </a:r>
            <a:r>
              <a:rPr lang="ko-KR" altLang="en-US" baseline="0" dirty="0" smtClean="0"/>
              <a:t>정도 </a:t>
            </a:r>
            <a:r>
              <a:rPr lang="ko-KR" altLang="en-US" baseline="0" dirty="0" err="1" smtClean="0"/>
              <a:t>떨어져있다면</a:t>
            </a:r>
            <a:r>
              <a:rPr lang="en-US" altLang="ko-KR" baseline="0" dirty="0" smtClean="0"/>
              <a:t>, 4m </a:t>
            </a:r>
            <a:r>
              <a:rPr lang="ko-KR" altLang="en-US" baseline="0" dirty="0" smtClean="0"/>
              <a:t>떨어진 위치에서도 데이터를</a:t>
            </a:r>
            <a:endParaRPr lang="en-US" altLang="ko-KR" baseline="0" dirty="0" smtClean="0"/>
          </a:p>
          <a:p>
            <a:r>
              <a:rPr lang="ko-KR" altLang="en-US" baseline="0" dirty="0" smtClean="0"/>
              <a:t>성공적으로 복원할 수 있었다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dirty="0" smtClean="0"/>
              <a:t>데이터 신호기와 </a:t>
            </a:r>
            <a:r>
              <a:rPr lang="ko-KR" altLang="en-US" dirty="0" err="1" smtClean="0"/>
              <a:t>재머</a:t>
            </a:r>
            <a:r>
              <a:rPr lang="ko-KR" altLang="en-US" baseline="0" dirty="0" smtClean="0"/>
              <a:t> 사이의 거리가 </a:t>
            </a:r>
            <a:r>
              <a:rPr lang="en-US" altLang="ko-KR" baseline="0" dirty="0" smtClean="0"/>
              <a:t>15cm </a:t>
            </a:r>
            <a:r>
              <a:rPr lang="ko-KR" altLang="en-US" baseline="0" dirty="0" smtClean="0"/>
              <a:t>정도로 가까운 경우</a:t>
            </a:r>
            <a:r>
              <a:rPr lang="en-US" altLang="ko-KR" baseline="0" dirty="0" smtClean="0"/>
              <a:t>, 1m</a:t>
            </a:r>
            <a:r>
              <a:rPr lang="ko-KR" altLang="en-US" baseline="0" dirty="0" smtClean="0"/>
              <a:t>보다 가까운 거리에서 복원이 가능한 </a:t>
            </a:r>
            <a:r>
              <a:rPr lang="en-US" altLang="ko-KR" baseline="0" dirty="0" smtClean="0"/>
              <a:t>BER</a:t>
            </a:r>
            <a:r>
              <a:rPr lang="ko-KR" altLang="en-US" baseline="0" dirty="0" smtClean="0"/>
              <a:t>을 나타내었다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두번째로는 </a:t>
            </a:r>
            <a:r>
              <a:rPr lang="ko-KR" altLang="en-US" baseline="0" dirty="0" err="1" smtClean="0"/>
              <a:t>재밍</a:t>
            </a:r>
            <a:r>
              <a:rPr lang="ko-KR" altLang="en-US" baseline="0" dirty="0" smtClean="0"/>
              <a:t> 신호의 크기에 따른 효과를 알아보고자 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공격자와 신호기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재머</a:t>
            </a:r>
            <a:r>
              <a:rPr lang="ko-KR" altLang="en-US" baseline="0" dirty="0" smtClean="0"/>
              <a:t> 사이의 거리를 </a:t>
            </a:r>
            <a:r>
              <a:rPr lang="en-US" altLang="ko-KR" baseline="0" dirty="0" smtClean="0"/>
              <a:t>1m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공격자 두 안테나의 거리는 </a:t>
            </a:r>
            <a:r>
              <a:rPr lang="en-US" altLang="ko-KR" baseline="0" dirty="0" smtClean="0"/>
              <a:t>50cm</a:t>
            </a:r>
            <a:r>
              <a:rPr lang="ko-KR" altLang="en-US" baseline="0" dirty="0" smtClean="0"/>
              <a:t>로 고정하고</a:t>
            </a:r>
            <a:r>
              <a:rPr lang="en-US" altLang="ko-KR" baseline="0" dirty="0" smtClean="0"/>
              <a:t>, Jamming </a:t>
            </a:r>
            <a:r>
              <a:rPr lang="ko-KR" altLang="en-US" baseline="0" dirty="0" smtClean="0"/>
              <a:t>신호의 상대적인 크기를 </a:t>
            </a:r>
            <a:r>
              <a:rPr lang="en-US" altLang="ko-KR" baseline="0" dirty="0" smtClean="0"/>
              <a:t>20dB</a:t>
            </a:r>
            <a:r>
              <a:rPr lang="ko-KR" altLang="en-US" baseline="0" dirty="0" smtClean="0"/>
              <a:t>부터 키우면서</a:t>
            </a:r>
            <a:r>
              <a:rPr lang="en-US" altLang="ko-KR" baseline="0" dirty="0" smtClean="0"/>
              <a:t>, BER</a:t>
            </a:r>
            <a:r>
              <a:rPr lang="ko-KR" altLang="en-US" baseline="0" dirty="0" smtClean="0"/>
              <a:t>을 확인</a:t>
            </a:r>
            <a:endParaRPr lang="en-US" altLang="ko-KR" baseline="0" dirty="0" smtClean="0"/>
          </a:p>
          <a:p>
            <a:r>
              <a:rPr lang="ko-KR" altLang="en-US" baseline="0" dirty="0" smtClean="0"/>
              <a:t>신호기와 </a:t>
            </a:r>
            <a:r>
              <a:rPr lang="ko-KR" altLang="en-US" baseline="0" dirty="0" err="1" smtClean="0"/>
              <a:t>재머</a:t>
            </a:r>
            <a:r>
              <a:rPr lang="ko-KR" altLang="en-US" baseline="0" dirty="0" smtClean="0"/>
              <a:t> 사이의 거리가 </a:t>
            </a:r>
            <a:r>
              <a:rPr lang="en-US" altLang="ko-KR" baseline="0" dirty="0" smtClean="0"/>
              <a:t>30cm</a:t>
            </a:r>
            <a:r>
              <a:rPr lang="ko-KR" altLang="en-US" baseline="0" dirty="0" smtClean="0"/>
              <a:t>일 때는</a:t>
            </a:r>
            <a:r>
              <a:rPr lang="en-US" altLang="ko-KR" baseline="0" dirty="0" smtClean="0"/>
              <a:t>, 20dB, 25dB</a:t>
            </a:r>
            <a:r>
              <a:rPr lang="ko-KR" altLang="en-US" baseline="0" dirty="0" smtClean="0"/>
              <a:t>에서는 물론이고 신호보다 </a:t>
            </a:r>
            <a:r>
              <a:rPr lang="en-US" altLang="ko-KR" baseline="0" dirty="0" smtClean="0"/>
              <a:t>30dB</a:t>
            </a:r>
            <a:r>
              <a:rPr lang="ko-KR" altLang="en-US" baseline="0" dirty="0" smtClean="0"/>
              <a:t>나 큰 </a:t>
            </a:r>
            <a:r>
              <a:rPr lang="ko-KR" altLang="en-US" baseline="0" dirty="0" err="1" smtClean="0"/>
              <a:t>재밍</a:t>
            </a:r>
            <a:r>
              <a:rPr lang="ko-KR" altLang="en-US" baseline="0" dirty="0" smtClean="0"/>
              <a:t> 신호를 보내는 상황에서도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데이터의 </a:t>
            </a:r>
            <a:r>
              <a:rPr lang="en-US" altLang="ko-KR" baseline="0" dirty="0" smtClean="0"/>
              <a:t>80% </a:t>
            </a:r>
            <a:r>
              <a:rPr lang="ko-KR" altLang="en-US" baseline="0" dirty="0" smtClean="0"/>
              <a:t>정도를 복원할 수 있었다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신호기와 </a:t>
            </a:r>
            <a:r>
              <a:rPr lang="ko-KR" altLang="en-US" baseline="0" dirty="0" err="1" smtClean="0"/>
              <a:t>재머</a:t>
            </a:r>
            <a:r>
              <a:rPr lang="ko-KR" altLang="en-US" baseline="0" dirty="0" smtClean="0"/>
              <a:t> 사이의 거리가 </a:t>
            </a:r>
            <a:r>
              <a:rPr lang="en-US" altLang="ko-KR" baseline="0" dirty="0" smtClean="0"/>
              <a:t>15cm</a:t>
            </a:r>
            <a:r>
              <a:rPr lang="ko-KR" altLang="en-US" baseline="0" dirty="0" smtClean="0"/>
              <a:t>일 때는</a:t>
            </a:r>
            <a:r>
              <a:rPr lang="en-US" altLang="ko-KR" baseline="0" dirty="0" smtClean="0"/>
              <a:t>, 20dB</a:t>
            </a:r>
            <a:r>
              <a:rPr lang="ko-KR" altLang="en-US" baseline="0" dirty="0" smtClean="0"/>
              <a:t>에서는 괜찮지만 </a:t>
            </a:r>
            <a:r>
              <a:rPr lang="en-US" altLang="ko-KR" baseline="0" dirty="0" smtClean="0"/>
              <a:t>25dB</a:t>
            </a:r>
            <a:r>
              <a:rPr lang="ko-KR" altLang="en-US" baseline="0" dirty="0" smtClean="0"/>
              <a:t>정도만 되어도 </a:t>
            </a:r>
            <a:r>
              <a:rPr lang="en-US" altLang="ko-KR" baseline="0" dirty="0" smtClean="0"/>
              <a:t>BER</a:t>
            </a:r>
            <a:r>
              <a:rPr lang="ko-KR" altLang="en-US" baseline="0" dirty="0" smtClean="0"/>
              <a:t>이 크게 증가하는 것을 알 수 있었다</a:t>
            </a:r>
            <a:r>
              <a:rPr lang="en-US" altLang="ko-KR" baseline="0" dirty="0" smtClean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AE44-1715-4EE3-8024-ADCC4FC26F9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0154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NLOS</a:t>
            </a:r>
            <a:r>
              <a:rPr lang="en-US" altLang="ko-KR" baseline="0" dirty="0" smtClean="0"/>
              <a:t> case:</a:t>
            </a:r>
            <a:endParaRPr lang="en-US" altLang="ko-KR" dirty="0" smtClean="0"/>
          </a:p>
          <a:p>
            <a:r>
              <a:rPr lang="ko-KR" altLang="en-US" dirty="0" smtClean="0"/>
              <a:t>데이터 신호기를 </a:t>
            </a:r>
            <a:r>
              <a:rPr lang="en-US" altLang="ko-KR" dirty="0" smtClean="0"/>
              <a:t>4cm</a:t>
            </a:r>
            <a:r>
              <a:rPr lang="ko-KR" altLang="en-US" dirty="0" smtClean="0"/>
              <a:t>의 갈은 쇠고기와 </a:t>
            </a:r>
            <a:r>
              <a:rPr lang="en-US" altLang="ko-KR" dirty="0" smtClean="0"/>
              <a:t>1cm</a:t>
            </a:r>
            <a:r>
              <a:rPr lang="ko-KR" altLang="en-US" dirty="0" smtClean="0"/>
              <a:t>의 베이컨으로 감싸서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IMD</a:t>
            </a:r>
            <a:r>
              <a:rPr lang="ko-KR" altLang="en-US" baseline="0" dirty="0" smtClean="0"/>
              <a:t>에 대해서 </a:t>
            </a:r>
            <a:r>
              <a:rPr lang="en-US" altLang="ko-KR" baseline="0" dirty="0" smtClean="0"/>
              <a:t>friendly jamming</a:t>
            </a:r>
            <a:r>
              <a:rPr lang="ko-KR" altLang="en-US" baseline="0" dirty="0" smtClean="0"/>
              <a:t>을 뚫는 상황을 가정하여 실험</a:t>
            </a:r>
            <a:endParaRPr lang="en-US" altLang="ko-KR" baseline="0" dirty="0" smtClean="0"/>
          </a:p>
          <a:p>
            <a:r>
              <a:rPr lang="ko-KR" altLang="en-US" baseline="0" dirty="0" smtClean="0"/>
              <a:t>방향성을 가지는 안테나를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사용</a:t>
            </a:r>
            <a:endParaRPr lang="en-US" altLang="ko-KR" dirty="0" smtClean="0"/>
          </a:p>
          <a:p>
            <a:r>
              <a:rPr lang="ko-KR" altLang="en-US" baseline="0" dirty="0" smtClean="0"/>
              <a:t>특정한 상황에서 분명 낮은 </a:t>
            </a:r>
            <a:r>
              <a:rPr lang="en-US" altLang="ko-KR" baseline="0" dirty="0" smtClean="0"/>
              <a:t>BER</a:t>
            </a:r>
            <a:r>
              <a:rPr lang="ko-KR" altLang="en-US" baseline="0" dirty="0" smtClean="0"/>
              <a:t>을 가지고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데이터 복원한 경우가 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그러므로 쇠고기와 베이컨이 있을 때도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몸 안에 </a:t>
            </a:r>
            <a:r>
              <a:rPr lang="en-US" altLang="ko-KR" baseline="0" dirty="0" smtClean="0"/>
              <a:t>IMD</a:t>
            </a:r>
            <a:r>
              <a:rPr lang="ko-KR" altLang="en-US" baseline="0" dirty="0" smtClean="0"/>
              <a:t>가 있을 때도 도청이 가능하다는 것을 나타낸다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이 때 정확한 안테나의 위치는 표시하지 않았는데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중요한 것은 특정 위치에서는 도청이 가능하다는 것이다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AE44-1715-4EE3-8024-ADCC4FC26F9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4710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sz="1200" dirty="0" smtClean="0"/>
              <a:t>Attacker can find good enough placements for the antennas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ko-KR" sz="1200" dirty="0" smtClean="0"/>
              <a:t>With reasonable BER, attacker can recover portion of data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58E3E-87B7-4BBB-8A3E-C8805C174CA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8696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ko-KR" altLang="en-US" dirty="0" smtClean="0"/>
              <a:t>디바이스와 </a:t>
            </a:r>
            <a:r>
              <a:rPr lang="ko-KR" altLang="en-US" dirty="0" err="1" smtClean="0"/>
              <a:t>재머의</a:t>
            </a:r>
            <a:r>
              <a:rPr lang="ko-KR" altLang="en-US" dirty="0" smtClean="0"/>
              <a:t> 거리가 가까울수록 더 </a:t>
            </a:r>
            <a:r>
              <a:rPr lang="ko-KR" altLang="en-US" dirty="0" err="1" smtClean="0"/>
              <a:t>비밀성이</a:t>
            </a:r>
            <a:r>
              <a:rPr lang="ko-KR" altLang="en-US" dirty="0" smtClean="0"/>
              <a:t> 보장된다</a:t>
            </a:r>
            <a:r>
              <a:rPr lang="en-US" altLang="ko-KR" dirty="0" smtClean="0"/>
              <a:t>.(</a:t>
            </a:r>
            <a:r>
              <a:rPr lang="en-US" altLang="ko-KR" sz="1200" dirty="0" smtClean="0"/>
              <a:t>Distance between Device and Jammer should be minimum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여러대의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제머를</a:t>
            </a:r>
            <a:r>
              <a:rPr lang="ko-KR" altLang="en-US" dirty="0" smtClean="0"/>
              <a:t> 사용하면 공격자가 사용해야하는 안테나의 개수가 늘어나겠지만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선형적으로 늘어나기 때문에 비효율적이다</a:t>
            </a:r>
            <a:r>
              <a:rPr lang="en-US" altLang="ko-KR" dirty="0" smtClean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58E3E-87B7-4BBB-8A3E-C8805C174CA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6622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Attacker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 다중안테나를 가지는 경우가 </a:t>
            </a:r>
            <a:r>
              <a:rPr lang="en-US" altLang="ko-KR" baseline="0" dirty="0" smtClean="0"/>
              <a:t>defense </a:t>
            </a:r>
            <a:r>
              <a:rPr lang="ko-KR" altLang="en-US" baseline="0" dirty="0" smtClean="0"/>
              <a:t>관점에서는 난제</a:t>
            </a:r>
            <a:endParaRPr lang="en-US" altLang="ko-KR" baseline="0" dirty="0" smtClean="0"/>
          </a:p>
          <a:p>
            <a:r>
              <a:rPr lang="ko-KR" altLang="en-US" baseline="0" dirty="0" smtClean="0"/>
              <a:t>이전까지는 </a:t>
            </a:r>
            <a:r>
              <a:rPr lang="en-US" altLang="ko-KR" baseline="0" dirty="0" smtClean="0"/>
              <a:t>multiple antenna attacker </a:t>
            </a:r>
            <a:r>
              <a:rPr lang="ko-KR" altLang="en-US" baseline="0" dirty="0" smtClean="0"/>
              <a:t>를 고려한 </a:t>
            </a:r>
            <a:r>
              <a:rPr lang="en-US" altLang="ko-KR" baseline="0" dirty="0" smtClean="0"/>
              <a:t>friendly jamming </a:t>
            </a:r>
            <a:r>
              <a:rPr lang="ko-KR" altLang="en-US" baseline="0" dirty="0" smtClean="0"/>
              <a:t>논문이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없었는데</a:t>
            </a:r>
            <a:endParaRPr lang="en-US" altLang="ko-KR" baseline="0" dirty="0" smtClean="0"/>
          </a:p>
          <a:p>
            <a:r>
              <a:rPr lang="en-US" altLang="ko-KR" baseline="0" dirty="0" smtClean="0"/>
              <a:t>=&gt;</a:t>
            </a:r>
            <a:r>
              <a:rPr lang="ko-KR" altLang="en-US" baseline="0" dirty="0" smtClean="0"/>
              <a:t>공격 논문으로 나옴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58E3E-87B7-4BBB-8A3E-C8805C174CA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9143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AE44-1715-4EE3-8024-ADCC4FC26F9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4910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*</a:t>
            </a:r>
            <a:r>
              <a:rPr lang="ko-KR" altLang="en-US" dirty="0" smtClean="0"/>
              <a:t>여러분 </a:t>
            </a:r>
            <a:r>
              <a:rPr lang="en-US" altLang="ko-KR" dirty="0" smtClean="0"/>
              <a:t>Jamming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 뭔지 아시나요</a:t>
            </a:r>
            <a:r>
              <a:rPr lang="en-US" altLang="ko-KR" baseline="0" dirty="0" smtClean="0"/>
              <a:t>?</a:t>
            </a:r>
          </a:p>
          <a:p>
            <a:r>
              <a:rPr lang="en-US" altLang="ko-KR" baseline="0" dirty="0" smtClean="0"/>
              <a:t>-</a:t>
            </a:r>
            <a:r>
              <a:rPr lang="ko-KR" altLang="en-US" baseline="0" dirty="0" smtClean="0"/>
              <a:t>의도적으로 목표 시스템의 주파수에 맞추어 발생시키는 방해 신호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재밍</a:t>
            </a:r>
            <a:r>
              <a:rPr lang="ko-KR" altLang="en-US" baseline="0" dirty="0" smtClean="0"/>
              <a:t> 신호가 존재하면 기존의 시스템은 잡음 때문에 제대로 작동하지 않게 됨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-</a:t>
            </a:r>
            <a:r>
              <a:rPr lang="ko-KR" altLang="en-US" baseline="0" dirty="0" smtClean="0"/>
              <a:t>일반적으로 잡음 신호를 사용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*</a:t>
            </a:r>
            <a:r>
              <a:rPr lang="ko-KR" altLang="en-US" baseline="0" dirty="0" smtClean="0"/>
              <a:t>주로 어디에 사용되느냐</a:t>
            </a:r>
            <a:endParaRPr lang="en-US" altLang="ko-KR" baseline="0" dirty="0" smtClean="0"/>
          </a:p>
          <a:p>
            <a:r>
              <a:rPr lang="en-US" altLang="ko-KR" baseline="0" dirty="0" smtClean="0"/>
              <a:t>-</a:t>
            </a:r>
            <a:r>
              <a:rPr lang="ko-KR" altLang="en-US" baseline="0" dirty="0" smtClean="0"/>
              <a:t>군사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북한이 우리나라에 </a:t>
            </a:r>
            <a:r>
              <a:rPr lang="en-US" altLang="ko-KR" baseline="0" dirty="0" smtClean="0"/>
              <a:t>GPS jamming</a:t>
            </a:r>
            <a:r>
              <a:rPr lang="ko-KR" altLang="en-US" baseline="0" dirty="0" smtClean="0"/>
              <a:t>을 걸면 우리나라 </a:t>
            </a:r>
            <a:r>
              <a:rPr lang="en-US" altLang="ko-KR" baseline="0" dirty="0" smtClean="0"/>
              <a:t>3.8 </a:t>
            </a:r>
            <a:r>
              <a:rPr lang="ko-KR" altLang="en-US" baseline="0" dirty="0" smtClean="0"/>
              <a:t>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부근에서는 핸드폰 위치서비스나 네비게이션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선박 자동항법장치 등이 작동하지 않게 됨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	https://www.youtube.com/watch?v=kSAsgpbq2lQ</a:t>
            </a:r>
            <a:endParaRPr lang="en-US" altLang="ko-KR" baseline="0" dirty="0" smtClean="0"/>
          </a:p>
          <a:p>
            <a:r>
              <a:rPr lang="en-US" altLang="ko-KR" baseline="0" dirty="0" smtClean="0"/>
              <a:t>-</a:t>
            </a:r>
            <a:r>
              <a:rPr lang="ko-KR" altLang="en-US" baseline="0" dirty="0" smtClean="0"/>
              <a:t>경호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대통령이 외부행사를 할 때 경호상의 이유로 또는 원격 조종되는 폭발물의 폭발을 막기 위해서 행사장이나 주변에 </a:t>
            </a:r>
            <a:r>
              <a:rPr lang="ko-KR" altLang="en-US" baseline="0" dirty="0" err="1" smtClean="0"/>
              <a:t>재밍</a:t>
            </a:r>
            <a:r>
              <a:rPr lang="ko-KR" altLang="en-US" baseline="0" dirty="0" smtClean="0"/>
              <a:t> 조처를 취하기도 함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	https://www.youtube.com/watch?v=hsKG7AAWnVM</a:t>
            </a:r>
            <a:endParaRPr lang="en-US" altLang="ko-KR" baseline="0" dirty="0" smtClean="0"/>
          </a:p>
          <a:p>
            <a:r>
              <a:rPr lang="en-US" altLang="ko-KR" baseline="0" dirty="0" smtClean="0"/>
              <a:t>-</a:t>
            </a:r>
            <a:r>
              <a:rPr lang="ko-KR" altLang="en-US" baseline="0" dirty="0" smtClean="0"/>
              <a:t>범죄</a:t>
            </a:r>
            <a:r>
              <a:rPr lang="en-US" altLang="ko-KR" baseline="0" dirty="0" smtClean="0"/>
              <a:t>? : car jamming. </a:t>
            </a:r>
            <a:r>
              <a:rPr lang="ko-KR" altLang="en-US" baseline="0" dirty="0" smtClean="0"/>
              <a:t>자동차 </a:t>
            </a:r>
            <a:r>
              <a:rPr lang="ko-KR" altLang="en-US" baseline="0" dirty="0" err="1" smtClean="0"/>
              <a:t>스마트키로</a:t>
            </a:r>
            <a:r>
              <a:rPr lang="ko-KR" altLang="en-US" baseline="0" dirty="0" smtClean="0"/>
              <a:t> 잠글 때 도둑이 </a:t>
            </a:r>
            <a:r>
              <a:rPr lang="ko-KR" altLang="en-US" baseline="0" dirty="0" err="1" smtClean="0"/>
              <a:t>재밍</a:t>
            </a:r>
            <a:r>
              <a:rPr lang="ko-KR" altLang="en-US" baseline="0" dirty="0" smtClean="0"/>
              <a:t> 신호를 발생시켜서 안 잠기게 만들고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차에 있는 비싼 물건을 </a:t>
            </a:r>
            <a:r>
              <a:rPr lang="ko-KR" altLang="en-US" baseline="0" dirty="0" err="1" smtClean="0"/>
              <a:t>훔쳐간다던지</a:t>
            </a:r>
            <a:r>
              <a:rPr lang="en-US" altLang="ko-KR" baseline="0" dirty="0" smtClean="0"/>
              <a:t>..</a:t>
            </a:r>
          </a:p>
          <a:p>
            <a:r>
              <a:rPr lang="en-US" altLang="ko-KR" baseline="0" dirty="0" smtClean="0"/>
              <a:t>	https://sandtonchronicle.co.za/177427/car-jamming-on-the-rise-again/</a:t>
            </a:r>
          </a:p>
          <a:p>
            <a:r>
              <a:rPr lang="ko-KR" altLang="en-US" baseline="0" dirty="0" smtClean="0"/>
              <a:t>다양하게 활용되고 악용되고 있음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58E3E-87B7-4BBB-8A3E-C8805C174CA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8240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*</a:t>
            </a:r>
            <a:r>
              <a:rPr lang="ko-KR" altLang="en-US" baseline="0" dirty="0" smtClean="0"/>
              <a:t>이 논문의 </a:t>
            </a:r>
            <a:r>
              <a:rPr lang="en-US" altLang="ko-KR" baseline="0" dirty="0" smtClean="0"/>
              <a:t>target </a:t>
            </a:r>
            <a:r>
              <a:rPr lang="ko-KR" altLang="en-US" baseline="0" dirty="0" smtClean="0"/>
              <a:t>논문이 </a:t>
            </a:r>
            <a:r>
              <a:rPr lang="en-US" altLang="ko-KR" baseline="0" dirty="0" smtClean="0"/>
              <a:t>They can hear your heartbeat.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-Confidentiality 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friendly jamming </a:t>
            </a:r>
            <a:r>
              <a:rPr lang="ko-KR" altLang="en-US" baseline="0" dirty="0" smtClean="0"/>
              <a:t>으로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제공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왜 </a:t>
            </a:r>
            <a:r>
              <a:rPr lang="en-US" altLang="ko-KR" baseline="0" dirty="0" smtClean="0"/>
              <a:t>encryption </a:t>
            </a:r>
            <a:r>
              <a:rPr lang="ko-KR" altLang="en-US" baseline="0" dirty="0" smtClean="0"/>
              <a:t>은 안되나</a:t>
            </a:r>
            <a:r>
              <a:rPr lang="en-US" altLang="ko-KR" baseline="0" dirty="0" smtClean="0"/>
              <a:t>?)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 Friendly jamming : attacker 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channel </a:t>
            </a:r>
            <a:r>
              <a:rPr lang="ko-KR" altLang="en-US" baseline="0" dirty="0" smtClean="0"/>
              <a:t>만 </a:t>
            </a:r>
            <a:r>
              <a:rPr lang="en-US" altLang="ko-KR" baseline="0" dirty="0" smtClean="0"/>
              <a:t>jamming </a:t>
            </a:r>
            <a:r>
              <a:rPr lang="ko-KR" altLang="en-US" baseline="0" dirty="0" smtClean="0"/>
              <a:t>신호를 걸어서 </a:t>
            </a:r>
            <a:r>
              <a:rPr lang="en-US" altLang="ko-KR" baseline="0" dirty="0" smtClean="0"/>
              <a:t>message decoding </a:t>
            </a:r>
            <a:r>
              <a:rPr lang="ko-KR" altLang="en-US" baseline="0" dirty="0" smtClean="0"/>
              <a:t>이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불가능하도록</a:t>
            </a:r>
            <a:endParaRPr lang="en-US" altLang="ko-KR" baseline="0" dirty="0" smtClean="0"/>
          </a:p>
          <a:p>
            <a:r>
              <a:rPr lang="en-US" altLang="ko-KR" baseline="0" dirty="0" smtClean="0"/>
              <a:t>-NO </a:t>
            </a:r>
            <a:r>
              <a:rPr lang="en-US" altLang="ko-KR" baseline="0" dirty="0" smtClean="0"/>
              <a:t>ENCRYPTION</a:t>
            </a:r>
          </a:p>
          <a:p>
            <a:r>
              <a:rPr lang="en-US" altLang="ko-KR" baseline="0" dirty="0" smtClean="0"/>
              <a:t>-</a:t>
            </a:r>
            <a:r>
              <a:rPr lang="ko-KR" altLang="en-US" baseline="0" dirty="0" smtClean="0"/>
              <a:t>이미 </a:t>
            </a:r>
            <a:r>
              <a:rPr lang="en-US" altLang="ko-KR" baseline="0" dirty="0" smtClean="0"/>
              <a:t>implant </a:t>
            </a:r>
            <a:r>
              <a:rPr lang="ko-KR" altLang="en-US" baseline="0" dirty="0" smtClean="0"/>
              <a:t>한 거를 재수술 할 수 도 없고</a:t>
            </a:r>
            <a:r>
              <a:rPr lang="en-US" altLang="ko-KR" baseline="0" dirty="0" smtClean="0"/>
              <a:t>,</a:t>
            </a:r>
          </a:p>
          <a:p>
            <a:r>
              <a:rPr lang="en-US" altLang="ko-KR" baseline="0" dirty="0" smtClean="0"/>
              <a:t>-</a:t>
            </a:r>
            <a:r>
              <a:rPr lang="ko-KR" altLang="en-US" baseline="0" dirty="0" smtClean="0"/>
              <a:t>의료정보를 </a:t>
            </a:r>
            <a:r>
              <a:rPr lang="en-US" altLang="ko-KR" baseline="0" dirty="0" smtClean="0"/>
              <a:t>encryption </a:t>
            </a:r>
            <a:r>
              <a:rPr lang="ko-KR" altLang="en-US" baseline="0" dirty="0" smtClean="0"/>
              <a:t>하면 안되므로</a:t>
            </a:r>
            <a:r>
              <a:rPr lang="en-US" altLang="ko-KR" baseline="0" dirty="0" smtClean="0"/>
              <a:t>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*</a:t>
            </a:r>
            <a:r>
              <a:rPr lang="ko-KR" altLang="en-US" baseline="0" dirty="0" smtClean="0"/>
              <a:t>그래서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 논문은 </a:t>
            </a:r>
            <a:r>
              <a:rPr lang="en-US" altLang="ko-KR" baseline="0" dirty="0" smtClean="0"/>
              <a:t>IMD </a:t>
            </a:r>
            <a:r>
              <a:rPr lang="ko-KR" altLang="en-US" baseline="0" dirty="0" smtClean="0"/>
              <a:t>에 대해서 </a:t>
            </a:r>
            <a:r>
              <a:rPr lang="en-US" altLang="ko-KR" baseline="0" dirty="0" smtClean="0"/>
              <a:t>Friendly jamming </a:t>
            </a:r>
            <a:r>
              <a:rPr lang="ko-KR" altLang="en-US" baseline="0" dirty="0" smtClean="0"/>
              <a:t>을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뚫고 </a:t>
            </a:r>
            <a:r>
              <a:rPr lang="en-US" altLang="ko-KR" baseline="0" dirty="0" smtClean="0"/>
              <a:t>eavesdropping </a:t>
            </a:r>
            <a:r>
              <a:rPr lang="ko-KR" altLang="en-US" baseline="0" dirty="0" smtClean="0"/>
              <a:t>이 가능하다는 걸 이론적으로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실험적으로 보인 논문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(</a:t>
            </a:r>
            <a:r>
              <a:rPr lang="ko-KR" altLang="en-US" dirty="0" smtClean="0"/>
              <a:t>이 논문은</a:t>
            </a:r>
            <a:r>
              <a:rPr lang="ko-KR" altLang="en-US" baseline="0" dirty="0" smtClean="0"/>
              <a:t> 다중안테나를 활용해서 </a:t>
            </a:r>
            <a:r>
              <a:rPr lang="en-US" altLang="ko-KR" baseline="0" dirty="0" smtClean="0"/>
              <a:t>IMD device 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confidential message </a:t>
            </a:r>
            <a:r>
              <a:rPr lang="ko-KR" altLang="en-US" baseline="0" dirty="0" smtClean="0"/>
              <a:t>를 엿들을 수 있다는 것을 분석적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실험적으로 보임</a:t>
            </a:r>
            <a:r>
              <a:rPr lang="en-US" altLang="ko-KR" baseline="0" dirty="0" smtClean="0"/>
              <a:t>)</a:t>
            </a:r>
            <a:endParaRPr lang="en-US" altLang="ko-KR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58E3E-87B7-4BBB-8A3E-C8805C174CA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9613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/>
              <a:t>*Friendly jamming</a:t>
            </a:r>
            <a:r>
              <a:rPr lang="ko-KR" altLang="en-US" sz="1200" dirty="0" smtClean="0"/>
              <a:t>에서 크게 두 가지의 시나리오가 가능</a:t>
            </a:r>
            <a:endParaRPr lang="en-US" altLang="ko-KR" sz="12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/>
              <a:t>-</a:t>
            </a:r>
            <a:r>
              <a:rPr lang="ko-KR" altLang="en-US" sz="1200" baseline="0" dirty="0" smtClean="0"/>
              <a:t>첫 번째는 </a:t>
            </a:r>
            <a:r>
              <a:rPr lang="en-US" altLang="ko-KR" sz="1200" baseline="0" dirty="0" smtClean="0"/>
              <a:t>Remote jammer system</a:t>
            </a:r>
            <a:r>
              <a:rPr lang="ko-KR" altLang="en-US" sz="1200" baseline="0" dirty="0" smtClean="0"/>
              <a:t>으로</a:t>
            </a:r>
            <a:r>
              <a:rPr lang="en-US" altLang="ko-KR" sz="1200" baseline="0" dirty="0" smtClean="0"/>
              <a:t>,</a:t>
            </a:r>
            <a:r>
              <a:rPr lang="ko-KR" altLang="en-US" sz="1200" baseline="0" dirty="0" smtClean="0"/>
              <a:t> </a:t>
            </a:r>
            <a:r>
              <a:rPr lang="ko-KR" altLang="en-US" sz="1200" baseline="0" dirty="0" err="1" smtClean="0"/>
              <a:t>재머가</a:t>
            </a:r>
            <a:r>
              <a:rPr lang="ko-KR" altLang="en-US" sz="1200" baseline="0" dirty="0" smtClean="0"/>
              <a:t> 신호기와 멀리 떨어져 있어</a:t>
            </a:r>
            <a:r>
              <a:rPr lang="en-US" altLang="ko-KR" sz="1200" baseline="0" dirty="0" smtClean="0"/>
              <a:t> </a:t>
            </a:r>
            <a:r>
              <a:rPr lang="ko-KR" altLang="en-US" sz="1200" baseline="0" dirty="0" err="1" smtClean="0"/>
              <a:t>재머가</a:t>
            </a:r>
            <a:r>
              <a:rPr lang="ko-KR" altLang="en-US" sz="1200" baseline="0" dirty="0" smtClean="0"/>
              <a:t> 공격자 </a:t>
            </a:r>
            <a:r>
              <a:rPr lang="en-US" altLang="ko-KR" sz="1200" baseline="0" dirty="0" smtClean="0"/>
              <a:t>A</a:t>
            </a:r>
            <a:r>
              <a:rPr lang="ko-KR" altLang="en-US" sz="1200" baseline="0" dirty="0" smtClean="0"/>
              <a:t>만을 </a:t>
            </a:r>
            <a:r>
              <a:rPr lang="ko-KR" altLang="en-US" sz="1200" baseline="0" dirty="0" err="1" smtClean="0"/>
              <a:t>재밍</a:t>
            </a:r>
            <a:r>
              <a:rPr lang="en-US" altLang="ko-KR" sz="1200" baseline="0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/>
              <a:t> Device </a:t>
            </a:r>
            <a:r>
              <a:rPr lang="ko-KR" altLang="en-US" sz="1200" baseline="0" dirty="0" smtClean="0"/>
              <a:t>와 </a:t>
            </a:r>
            <a:r>
              <a:rPr lang="en-US" altLang="ko-KR" sz="1200" baseline="0" dirty="0" smtClean="0"/>
              <a:t>Receiver </a:t>
            </a:r>
            <a:r>
              <a:rPr lang="ko-KR" altLang="en-US" sz="1200" baseline="0" dirty="0" smtClean="0"/>
              <a:t>는 서로 통신이 가능하지만 </a:t>
            </a:r>
            <a:r>
              <a:rPr lang="en-US" altLang="ko-KR" sz="1200" baseline="0" dirty="0" smtClean="0"/>
              <a:t>Attacker</a:t>
            </a:r>
            <a:r>
              <a:rPr lang="ko-KR" altLang="en-US" sz="1200" baseline="0" dirty="0" smtClean="0"/>
              <a:t>는</a:t>
            </a:r>
            <a:r>
              <a:rPr lang="en-US" altLang="ko-KR" sz="1200" baseline="0" dirty="0" smtClean="0"/>
              <a:t> </a:t>
            </a:r>
            <a:r>
              <a:rPr lang="ko-KR" altLang="en-US" sz="1200" baseline="0" dirty="0" smtClean="0"/>
              <a:t>도청이 불가능</a:t>
            </a:r>
            <a:endParaRPr lang="en-US" altLang="ko-KR" sz="12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 smtClean="0"/>
              <a:t>-</a:t>
            </a:r>
            <a:r>
              <a:rPr lang="ko-KR" altLang="en-US" sz="1200" baseline="0" dirty="0" smtClean="0"/>
              <a:t>두 번째는 </a:t>
            </a:r>
            <a:r>
              <a:rPr lang="en-US" altLang="ko-KR" sz="1200" baseline="0" dirty="0" smtClean="0"/>
              <a:t>Nearby jammer system</a:t>
            </a:r>
            <a:r>
              <a:rPr lang="ko-KR" altLang="en-US" sz="1200" baseline="0" dirty="0" smtClean="0"/>
              <a:t>으로</a:t>
            </a:r>
            <a:r>
              <a:rPr lang="en-US" altLang="ko-KR" sz="1200" baseline="0" dirty="0" smtClean="0"/>
              <a:t>,</a:t>
            </a:r>
            <a:r>
              <a:rPr lang="ko-KR" altLang="en-US" sz="1200" baseline="0" dirty="0" smtClean="0"/>
              <a:t> </a:t>
            </a:r>
            <a:r>
              <a:rPr lang="ko-KR" altLang="en-US" sz="1200" baseline="0" dirty="0" err="1" smtClean="0"/>
              <a:t>재머가</a:t>
            </a:r>
            <a:r>
              <a:rPr lang="ko-KR" altLang="en-US" sz="1200" baseline="0" dirty="0" smtClean="0"/>
              <a:t> 신호기 가까이에 있는 경우</a:t>
            </a:r>
            <a:r>
              <a:rPr lang="en-US" altLang="ko-KR" sz="1200" baseline="0" dirty="0" smtClean="0"/>
              <a:t>, 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aseline="0" dirty="0" smtClean="0"/>
              <a:t> </a:t>
            </a:r>
            <a:r>
              <a:rPr lang="ko-KR" altLang="en-US" sz="1200" baseline="0" dirty="0" err="1" smtClean="0"/>
              <a:t>재머는</a:t>
            </a:r>
            <a:r>
              <a:rPr lang="ko-KR" altLang="en-US" sz="1200" baseline="0" dirty="0" smtClean="0"/>
              <a:t> 역시 도청이 불가능</a:t>
            </a:r>
            <a:r>
              <a:rPr lang="en-US" altLang="ko-KR" sz="1200" baseline="0" dirty="0" smtClean="0"/>
              <a:t>. Device </a:t>
            </a:r>
            <a:r>
              <a:rPr lang="ko-KR" altLang="en-US" sz="1200" baseline="0" dirty="0" smtClean="0"/>
              <a:t>와 </a:t>
            </a:r>
            <a:r>
              <a:rPr lang="en-US" altLang="ko-KR" sz="1200" baseline="0" dirty="0" smtClean="0"/>
              <a:t>Receiver </a:t>
            </a:r>
            <a:r>
              <a:rPr lang="ko-KR" altLang="en-US" sz="1200" baseline="0" dirty="0" smtClean="0"/>
              <a:t>는 </a:t>
            </a:r>
            <a:r>
              <a:rPr lang="ko-KR" altLang="en-US" sz="1200" baseline="0" dirty="0" err="1" smtClean="0"/>
              <a:t>재밍</a:t>
            </a:r>
            <a:r>
              <a:rPr lang="ko-KR" altLang="en-US" sz="1200" baseline="0" dirty="0" smtClean="0"/>
              <a:t> 신호를 미리 알고 있어 </a:t>
            </a:r>
            <a:r>
              <a:rPr lang="ko-KR" altLang="en-US" sz="1200" baseline="0" dirty="0" err="1" smtClean="0"/>
              <a:t>재밍</a:t>
            </a:r>
            <a:r>
              <a:rPr lang="ko-KR" altLang="en-US" sz="1200" baseline="0" dirty="0" smtClean="0"/>
              <a:t> 신호를 </a:t>
            </a:r>
            <a:r>
              <a:rPr lang="en-US" altLang="ko-KR" sz="1200" baseline="0" dirty="0" smtClean="0"/>
              <a:t>cancel out </a:t>
            </a:r>
            <a:r>
              <a:rPr lang="ko-KR" altLang="en-US" sz="1200" baseline="0" dirty="0" smtClean="0"/>
              <a:t>하고 </a:t>
            </a:r>
            <a:r>
              <a:rPr lang="ko-KR" altLang="en-US" sz="1200" baseline="0" dirty="0" err="1" smtClean="0"/>
              <a:t>본인들끼리</a:t>
            </a:r>
            <a:r>
              <a:rPr lang="ko-KR" altLang="en-US" sz="1200" baseline="0" dirty="0" smtClean="0"/>
              <a:t> 통신 가능</a:t>
            </a:r>
            <a:r>
              <a:rPr lang="en-US" altLang="ko-KR" sz="1200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AE44-1715-4EE3-8024-ADCC4FC26F9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0837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US" altLang="ko-KR" baseline="0" dirty="0" smtClean="0"/>
              <a:t>*Friendly Jamming </a:t>
            </a:r>
            <a:r>
              <a:rPr lang="ko-KR" altLang="en-US" baseline="0" dirty="0" smtClean="0"/>
              <a:t>관련된 연구들</a:t>
            </a:r>
            <a:endParaRPr lang="en-US" altLang="ko-KR" baseline="0" dirty="0" smtClean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baseline="0" dirty="0" smtClean="0"/>
              <a:t>-Remote jammer system </a:t>
            </a:r>
            <a:r>
              <a:rPr lang="ko-KR" altLang="en-US" baseline="0" dirty="0" smtClean="0"/>
              <a:t>에 관련된 연구는 많이 진행 됬는데</a:t>
            </a:r>
            <a:endParaRPr lang="en-US" altLang="ko-KR" baseline="0" dirty="0" smtClean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baseline="0" dirty="0" smtClean="0"/>
              <a:t> Nearby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jammer system </a:t>
            </a:r>
            <a:r>
              <a:rPr lang="ko-KR" altLang="en-US" baseline="0" dirty="0" smtClean="0"/>
              <a:t>에 관한 연구는 별로 진행된 게 없다</a:t>
            </a:r>
            <a:r>
              <a:rPr lang="en-US" altLang="ko-KR" baseline="0" dirty="0" smtClean="0"/>
              <a:t>.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en-US" altLang="ko-K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aseline="0" dirty="0" smtClean="0"/>
              <a:t>*Friendly Jamming </a:t>
            </a:r>
            <a:r>
              <a:rPr lang="ko-KR" altLang="en-US" baseline="0" dirty="0" smtClean="0"/>
              <a:t>에 의한 </a:t>
            </a:r>
            <a:r>
              <a:rPr lang="en-US" altLang="ko-KR" baseline="0" dirty="0" smtClean="0"/>
              <a:t>IMD device 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confidentiality </a:t>
            </a:r>
            <a:r>
              <a:rPr lang="ko-KR" altLang="en-US" baseline="0" dirty="0" smtClean="0"/>
              <a:t>관련해서는 </a:t>
            </a:r>
            <a:endParaRPr lang="en-US" altLang="ko-K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aseline="0" dirty="0" smtClean="0"/>
              <a:t>-Nearby jamming </a:t>
            </a:r>
            <a:r>
              <a:rPr lang="ko-KR" altLang="en-US" baseline="0" dirty="0" smtClean="0"/>
              <a:t>고려해야하고</a:t>
            </a:r>
            <a:endParaRPr lang="en-US" altLang="ko-K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baseline="0" dirty="0" smtClean="0"/>
              <a:t>-400 MHZ </a:t>
            </a:r>
            <a:r>
              <a:rPr lang="ko-KR" altLang="en-US" baseline="0" dirty="0" smtClean="0"/>
              <a:t>대역에서 적용 가능해야 함</a:t>
            </a:r>
            <a:endParaRPr lang="en-US" altLang="ko-KR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baseline="0" dirty="0" smtClean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baseline="0" dirty="0" smtClean="0"/>
              <a:t>*Strong attacker </a:t>
            </a:r>
            <a:r>
              <a:rPr lang="ko-KR" altLang="en-US" baseline="0" dirty="0" smtClean="0"/>
              <a:t>가정</a:t>
            </a:r>
            <a:endParaRPr lang="en-US" altLang="ko-KR" baseline="0" dirty="0" smtClean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baseline="0" dirty="0" smtClean="0"/>
              <a:t>-2 antenna for attacker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baseline="0" dirty="0" smtClean="0"/>
              <a:t>-any location can be chosen 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ko-KR" baseline="0" dirty="0" smtClean="0"/>
              <a:t>( Attacker 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multiple antenna </a:t>
            </a:r>
            <a:r>
              <a:rPr lang="ko-KR" altLang="en-US" baseline="0" dirty="0" smtClean="0"/>
              <a:t>를 가질 때 </a:t>
            </a:r>
            <a:r>
              <a:rPr lang="en-US" altLang="ko-KR" baseline="0" dirty="0" smtClean="0"/>
              <a:t>friendly jamming </a:t>
            </a:r>
            <a:r>
              <a:rPr lang="ko-KR" altLang="en-US" baseline="0" dirty="0" smtClean="0"/>
              <a:t>효과에 대해서는 이전까지 연구 결과가 없었음</a:t>
            </a:r>
            <a:r>
              <a:rPr lang="en-US" altLang="ko-KR" baseline="0" dirty="0" smtClean="0"/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en-US" altLang="ko-KR" baseline="0" dirty="0" smtClean="0"/>
          </a:p>
          <a:p>
            <a:pPr marL="0" indent="0">
              <a:buFont typeface="Symbol" panose="05050102010706020507" pitchFamily="18" charset="2"/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58E3E-87B7-4BBB-8A3E-C8805C174CA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1184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공격자는 두 개의 안테나를 </a:t>
            </a:r>
            <a:r>
              <a:rPr lang="en-US" altLang="ko-KR" dirty="0" smtClean="0"/>
              <a:t>AJ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BJ</a:t>
            </a:r>
            <a:r>
              <a:rPr lang="ko-KR" altLang="en-US" baseline="0" dirty="0" smtClean="0"/>
              <a:t>와 같지만 </a:t>
            </a:r>
            <a:r>
              <a:rPr lang="en-US" altLang="ko-KR" baseline="0" dirty="0" smtClean="0"/>
              <a:t>AD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BD</a:t>
            </a:r>
            <a:r>
              <a:rPr lang="ko-KR" altLang="en-US" baseline="0" dirty="0" smtClean="0"/>
              <a:t>는 다르도록 </a:t>
            </a:r>
            <a:r>
              <a:rPr lang="ko-KR" altLang="en-US" dirty="0" smtClean="0"/>
              <a:t>위치시킴</a:t>
            </a:r>
            <a:endParaRPr lang="en-US" altLang="ko-KR" dirty="0" smtClean="0"/>
          </a:p>
          <a:p>
            <a:r>
              <a:rPr lang="ko-KR" altLang="en-US" baseline="0" dirty="0" smtClean="0"/>
              <a:t>안테나 </a:t>
            </a:r>
            <a:r>
              <a:rPr lang="en-US" altLang="ko-KR" baseline="0" dirty="0" smtClean="0"/>
              <a:t>A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B</a:t>
            </a:r>
            <a:r>
              <a:rPr lang="ko-KR" altLang="en-US" baseline="0" dirty="0" smtClean="0"/>
              <a:t>는 같은 </a:t>
            </a:r>
            <a:r>
              <a:rPr lang="en-US" altLang="ko-KR" baseline="0" dirty="0" smtClean="0"/>
              <a:t>phase</a:t>
            </a:r>
            <a:r>
              <a:rPr lang="ko-KR" altLang="en-US" baseline="0" dirty="0" smtClean="0"/>
              <a:t>의 </a:t>
            </a:r>
            <a:r>
              <a:rPr lang="ko-KR" altLang="en-US" baseline="0" dirty="0" err="1" smtClean="0"/>
              <a:t>재밍</a:t>
            </a:r>
            <a:r>
              <a:rPr lang="ko-KR" altLang="en-US" baseline="0" dirty="0" smtClean="0"/>
              <a:t> 신호를 받게 되지만</a:t>
            </a:r>
            <a:endParaRPr lang="en-US" altLang="ko-KR" baseline="0" dirty="0" smtClean="0"/>
          </a:p>
          <a:p>
            <a:r>
              <a:rPr lang="ko-KR" altLang="en-US" baseline="0" dirty="0" smtClean="0"/>
              <a:t>신호기로부터의 거리가 다르기 때문에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두 안테나가 받는 신호 사이에는 </a:t>
            </a:r>
            <a:r>
              <a:rPr lang="en-US" altLang="ko-KR" baseline="0" dirty="0" smtClean="0"/>
              <a:t>Phase </a:t>
            </a:r>
            <a:r>
              <a:rPr lang="ko-KR" altLang="en-US" baseline="0" dirty="0" smtClean="0"/>
              <a:t>차가 생김</a:t>
            </a:r>
            <a:endParaRPr lang="en-US" altLang="ko-KR" baseline="0" dirty="0" smtClean="0"/>
          </a:p>
          <a:p>
            <a:r>
              <a:rPr lang="ko-KR" altLang="en-US" baseline="0" dirty="0" smtClean="0"/>
              <a:t>그러므로 안테나 </a:t>
            </a:r>
            <a:r>
              <a:rPr lang="en-US" altLang="ko-KR" baseline="0" dirty="0" smtClean="0"/>
              <a:t>A</a:t>
            </a:r>
            <a:r>
              <a:rPr lang="ko-KR" altLang="en-US" baseline="0" dirty="0" smtClean="0"/>
              <a:t>에 들어온 신호와 안테나 </a:t>
            </a:r>
            <a:r>
              <a:rPr lang="en-US" altLang="ko-KR" baseline="0" dirty="0" smtClean="0"/>
              <a:t>B</a:t>
            </a:r>
            <a:r>
              <a:rPr lang="ko-KR" altLang="en-US" baseline="0" dirty="0" smtClean="0"/>
              <a:t>에 들어온 신호를 빼게 된다면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데이터 신호만을 얻을 수 있음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두 데이터 신호의 </a:t>
            </a:r>
            <a:r>
              <a:rPr lang="ko-KR" altLang="en-US" baseline="0" dirty="0" err="1" smtClean="0"/>
              <a:t>위상차가</a:t>
            </a:r>
            <a:r>
              <a:rPr lang="ko-KR" altLang="en-US" baseline="0" dirty="0" smtClean="0"/>
              <a:t> 반 파장만큼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즉 </a:t>
            </a:r>
            <a:r>
              <a:rPr lang="en-US" altLang="ko-KR" baseline="0" dirty="0" smtClean="0"/>
              <a:t>pi</a:t>
            </a:r>
            <a:r>
              <a:rPr lang="ko-KR" altLang="en-US" baseline="0" dirty="0" smtClean="0"/>
              <a:t>만큼 날 때가 베스트케이스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진폭이 두 배 정도 증폭된 신호를 얻을 수 있음</a:t>
            </a:r>
            <a:r>
              <a:rPr lang="en-US" altLang="ko-KR" baseline="0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AE44-1715-4EE3-8024-ADCC4FC26F9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531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[11]</a:t>
            </a:r>
            <a:r>
              <a:rPr lang="en-US" altLang="ko-KR" baseline="0" dirty="0" smtClean="0"/>
              <a:t> They can hear your </a:t>
            </a:r>
            <a:r>
              <a:rPr lang="en-US" altLang="ko-KR" baseline="0" dirty="0" err="1" smtClean="0"/>
              <a:t>heatbeat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논문에서 </a:t>
            </a:r>
            <a:r>
              <a:rPr lang="en-US" altLang="ko-KR" baseline="0" dirty="0" smtClean="0"/>
              <a:t>LOS</a:t>
            </a:r>
            <a:r>
              <a:rPr lang="ko-KR" altLang="en-US" baseline="0" dirty="0" smtClean="0"/>
              <a:t> 상황을 가정했고</a:t>
            </a:r>
            <a:endParaRPr lang="en-US" altLang="ko-KR" baseline="0" dirty="0" smtClean="0"/>
          </a:p>
          <a:p>
            <a:r>
              <a:rPr lang="en-US" altLang="ko-KR" baseline="0" dirty="0" smtClean="0"/>
              <a:t>MIMO </a:t>
            </a:r>
            <a:r>
              <a:rPr lang="ko-KR" altLang="en-US" baseline="0" dirty="0" smtClean="0"/>
              <a:t>상황에서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각</a:t>
            </a:r>
            <a:r>
              <a:rPr lang="en-US" altLang="ko-KR" baseline="0" dirty="0" smtClean="0"/>
              <a:t> path(</a:t>
            </a:r>
            <a:r>
              <a:rPr lang="ko-KR" altLang="en-US" baseline="0" dirty="0" smtClean="0"/>
              <a:t>경로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신호의 크기가 감쇄되고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거리에 따라서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위상이 돌아가는 형태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그런데 그 거리라는 것이 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Tx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Rx </a:t>
            </a:r>
            <a:r>
              <a:rPr lang="ko-KR" altLang="en-US" baseline="0" dirty="0" smtClean="0"/>
              <a:t>의 거리가 멀다는 가정 하에 신호가 나가는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또는 들어오는 각도에 의해서만 결정된다고 </a:t>
            </a:r>
            <a:r>
              <a:rPr lang="en-US" altLang="ko-KR" baseline="0" dirty="0" smtClean="0"/>
              <a:t>modeling </a:t>
            </a:r>
            <a:r>
              <a:rPr lang="ko-KR" altLang="en-US" baseline="0" dirty="0" smtClean="0"/>
              <a:t>하였음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이 논문에서는 </a:t>
            </a:r>
            <a:r>
              <a:rPr lang="en-US" altLang="ko-KR" baseline="0" dirty="0" smtClean="0"/>
              <a:t>Attacker </a:t>
            </a:r>
            <a:r>
              <a:rPr lang="ko-KR" altLang="en-US" baseline="0" dirty="0" smtClean="0"/>
              <a:t>의 안테나가</a:t>
            </a:r>
            <a:r>
              <a:rPr lang="en-US" altLang="ko-KR" baseline="0" dirty="0" smtClean="0"/>
              <a:t> Device, Jammer </a:t>
            </a:r>
            <a:r>
              <a:rPr lang="ko-KR" altLang="en-US" baseline="0" dirty="0" smtClean="0"/>
              <a:t>안테나 두 개와 평행한 상황을 가정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등변 사다리꼴 형태로 배치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따라서 </a:t>
            </a:r>
            <a:r>
              <a:rPr lang="en-US" altLang="ko-KR" baseline="0" dirty="0" smtClean="0"/>
              <a:t>AOA, AOD </a:t>
            </a:r>
            <a:r>
              <a:rPr lang="ko-KR" altLang="en-US" baseline="0" dirty="0" smtClean="0"/>
              <a:t>각도가 </a:t>
            </a:r>
            <a:r>
              <a:rPr lang="en-US" altLang="ko-KR" baseline="0" dirty="0" smtClean="0"/>
              <a:t>90</a:t>
            </a:r>
            <a:r>
              <a:rPr lang="ko-KR" altLang="en-US" baseline="0" dirty="0" smtClean="0"/>
              <a:t>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결국 </a:t>
            </a:r>
            <a:r>
              <a:rPr lang="ko-KR" altLang="en-US" baseline="0" dirty="0" err="1" smtClean="0"/>
              <a:t>경로차가</a:t>
            </a:r>
            <a:r>
              <a:rPr lang="ko-KR" altLang="en-US" baseline="0" dirty="0" smtClean="0"/>
              <a:t> 없다고 </a:t>
            </a:r>
            <a:r>
              <a:rPr lang="en-US" altLang="ko-KR" baseline="0" dirty="0" smtClean="0"/>
              <a:t>modeling </a:t>
            </a:r>
            <a:r>
              <a:rPr lang="ko-KR" altLang="en-US" baseline="0" dirty="0" smtClean="0"/>
              <a:t>되어 </a:t>
            </a:r>
            <a:r>
              <a:rPr lang="en-US" altLang="ko-KR" baseline="0" dirty="0" smtClean="0"/>
              <a:t>(channel matrix rank=1)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D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J</a:t>
            </a:r>
            <a:r>
              <a:rPr lang="ko-KR" altLang="en-US" baseline="0" dirty="0" smtClean="0"/>
              <a:t>로부터의 신호를 구분해 낼 수가 없음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하지만 </a:t>
            </a:r>
            <a:r>
              <a:rPr lang="en-US" altLang="ko-KR" dirty="0" smtClean="0"/>
              <a:t>IMD</a:t>
            </a:r>
            <a:r>
              <a:rPr lang="en-US" altLang="ko-KR" baseline="0" dirty="0" smtClean="0"/>
              <a:t> device </a:t>
            </a:r>
            <a:r>
              <a:rPr lang="ko-KR" altLang="en-US" baseline="0" dirty="0" smtClean="0"/>
              <a:t>에 대한 도청은 </a:t>
            </a:r>
            <a:r>
              <a:rPr lang="ko-KR" altLang="en-US" baseline="0" dirty="0" err="1" smtClean="0"/>
              <a:t>경로차를</a:t>
            </a:r>
            <a:r>
              <a:rPr lang="ko-KR" altLang="en-US" baseline="0" dirty="0" smtClean="0"/>
              <a:t> 무시할 수 있을 정도로 멀리서 일어나지 않으며</a:t>
            </a:r>
            <a:endParaRPr lang="en-US" altLang="ko-KR" baseline="0" dirty="0" smtClean="0"/>
          </a:p>
          <a:p>
            <a:r>
              <a:rPr lang="ko-KR" altLang="en-US" baseline="0" dirty="0" smtClean="0"/>
              <a:t>따라서 </a:t>
            </a:r>
            <a:r>
              <a:rPr lang="ko-KR" altLang="en-US" baseline="0" dirty="0" err="1" smtClean="0"/>
              <a:t>경로차를</a:t>
            </a:r>
            <a:r>
              <a:rPr lang="ko-KR" altLang="en-US" baseline="0" dirty="0" smtClean="0"/>
              <a:t> 고려한다면 채널 매트릭스는 </a:t>
            </a:r>
            <a:r>
              <a:rPr lang="en-US" altLang="ko-KR" baseline="0" dirty="0" smtClean="0"/>
              <a:t>rank=2 </a:t>
            </a:r>
            <a:r>
              <a:rPr lang="ko-KR" altLang="en-US" baseline="0" dirty="0" smtClean="0"/>
              <a:t>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되고 </a:t>
            </a:r>
            <a:r>
              <a:rPr lang="en-US" altLang="ko-KR" baseline="0" dirty="0" smtClean="0"/>
              <a:t>attacker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D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J </a:t>
            </a:r>
            <a:r>
              <a:rPr lang="ko-KR" altLang="en-US" baseline="0" dirty="0" smtClean="0"/>
              <a:t>로부터의 신호를 구분해 낼 수 있다</a:t>
            </a:r>
            <a:r>
              <a:rPr lang="en-US" altLang="ko-KR" baseline="0" dirty="0" smtClean="0"/>
              <a:t>. 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AE44-1715-4EE3-8024-ADCC4FC26F9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2741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DJ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5cm, 15cm</a:t>
            </a:r>
            <a:r>
              <a:rPr lang="ko-KR" altLang="en-US" baseline="0" dirty="0" smtClean="0"/>
              <a:t>일 때</a:t>
            </a:r>
            <a:r>
              <a:rPr lang="en-US" altLang="ko-KR" baseline="0" dirty="0" smtClean="0"/>
              <a:t>, AB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35cm, 50cm, 100cm</a:t>
            </a:r>
            <a:r>
              <a:rPr lang="ko-KR" altLang="en-US" baseline="0" dirty="0" smtClean="0"/>
              <a:t>일 때에 대해서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그리고 </a:t>
            </a:r>
            <a:r>
              <a:rPr lang="en-US" altLang="ko-KR" baseline="0" dirty="0" smtClean="0"/>
              <a:t>MICS </a:t>
            </a:r>
            <a:r>
              <a:rPr lang="ko-KR" altLang="en-US" baseline="0" dirty="0" smtClean="0"/>
              <a:t>대역과 </a:t>
            </a:r>
            <a:r>
              <a:rPr lang="en-US" altLang="ko-KR" baseline="0" dirty="0" smtClean="0"/>
              <a:t>2.4GHz ISM </a:t>
            </a:r>
            <a:r>
              <a:rPr lang="ko-KR" altLang="en-US" baseline="0" dirty="0" smtClean="0"/>
              <a:t>대역에 대해서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d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0~10m</a:t>
            </a:r>
            <a:r>
              <a:rPr lang="ko-KR" altLang="en-US" baseline="0" dirty="0" smtClean="0"/>
              <a:t>까지 변화시키면서 원 데이터 신호 크기 대비 복구된 신호 크기를 시뮬레이션 </a:t>
            </a:r>
            <a:endParaRPr lang="en-US" altLang="ko-KR" baseline="0" dirty="0" smtClean="0"/>
          </a:p>
          <a:p>
            <a:r>
              <a:rPr lang="ko-KR" altLang="en-US" baseline="0" dirty="0" smtClean="0"/>
              <a:t>위상이 </a:t>
            </a:r>
            <a:r>
              <a:rPr lang="en-US" altLang="ko-KR" baseline="0" dirty="0" smtClean="0"/>
              <a:t>pi</a:t>
            </a:r>
            <a:r>
              <a:rPr lang="ko-KR" altLang="en-US" baseline="0" dirty="0" smtClean="0"/>
              <a:t>만큼 </a:t>
            </a:r>
            <a:r>
              <a:rPr lang="ko-KR" altLang="en-US" baseline="0" dirty="0" err="1" smtClean="0"/>
              <a:t>차이날</a:t>
            </a:r>
            <a:r>
              <a:rPr lang="ko-KR" altLang="en-US" baseline="0" dirty="0" smtClean="0"/>
              <a:t> 때 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경로 차이가 </a:t>
            </a:r>
            <a:r>
              <a:rPr lang="ko-KR" altLang="en-US" baseline="0" dirty="0" err="1" smtClean="0"/>
              <a:t>반파장에</a:t>
            </a:r>
            <a:r>
              <a:rPr lang="ko-KR" altLang="en-US" baseline="0" dirty="0" smtClean="0"/>
              <a:t> 가까울수록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신호를 잘 복원할 수 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 </a:t>
            </a:r>
            <a:r>
              <a:rPr lang="en-US" altLang="ko-KR" baseline="0" dirty="0" smtClean="0"/>
              <a:t>DJ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15cm </a:t>
            </a:r>
            <a:r>
              <a:rPr lang="ko-KR" altLang="en-US" baseline="0" dirty="0" smtClean="0"/>
              <a:t>이고</a:t>
            </a:r>
            <a:r>
              <a:rPr lang="en-US" altLang="ko-KR" baseline="0" dirty="0" smtClean="0"/>
              <a:t>, AB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100cm, d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100cm </a:t>
            </a:r>
            <a:r>
              <a:rPr lang="ko-KR" altLang="en-US" baseline="0" dirty="0" smtClean="0"/>
              <a:t>라면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경로 차는 </a:t>
            </a:r>
            <a:r>
              <a:rPr lang="en-US" altLang="ko-KR" baseline="0" dirty="0" smtClean="0"/>
              <a:t>6.7cm </a:t>
            </a:r>
            <a:r>
              <a:rPr lang="ko-KR" altLang="en-US" baseline="0" dirty="0" smtClean="0"/>
              <a:t>정도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AE44-1715-4EE3-8024-ADCC4FC26F9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8219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실험에 앞서 시뮬레이션을 통해</a:t>
            </a:r>
            <a:r>
              <a:rPr lang="en-US" altLang="ko-KR" dirty="0" smtClean="0"/>
              <a:t>,</a:t>
            </a:r>
            <a:r>
              <a:rPr lang="ko-KR" altLang="en-US" baseline="0" dirty="0" smtClean="0"/>
              <a:t> 각 안테나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재머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신호기의 거리에 따른 공격 퍼포먼스를 비교</a:t>
            </a:r>
            <a:endParaRPr lang="en-US" altLang="ko-KR" dirty="0" smtClean="0"/>
          </a:p>
          <a:p>
            <a:r>
              <a:rPr lang="ko-KR" altLang="en-US" dirty="0" smtClean="0"/>
              <a:t>왼쪽 그래프는</a:t>
            </a:r>
            <a:r>
              <a:rPr lang="ko-KR" altLang="en-US" baseline="0" dirty="0" smtClean="0"/>
              <a:t> 안테나의 위치에 따라서 이론적으로 얻을 수 있는 신호 크기의 최대값을 나타냄</a:t>
            </a:r>
            <a:endParaRPr lang="en-US" altLang="ko-KR" dirty="0" smtClean="0"/>
          </a:p>
          <a:p>
            <a:r>
              <a:rPr lang="en-US" altLang="ko-KR" dirty="0" smtClean="0"/>
              <a:t>6dB, </a:t>
            </a:r>
            <a:r>
              <a:rPr lang="ko-KR" altLang="en-US" dirty="0" smtClean="0"/>
              <a:t>즉 진폭이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배가 되었다는 것은 완벽히 데이터가 복원된 것을 나타냄</a:t>
            </a:r>
            <a:endParaRPr lang="en-US" altLang="ko-KR" dirty="0" smtClean="0"/>
          </a:p>
          <a:p>
            <a:r>
              <a:rPr lang="ko-KR" altLang="en-US" baseline="0" dirty="0" smtClean="0"/>
              <a:t>그리고 공격자의 두 안테나가 멀리 떨어져 있을수록 복원 신호가 컸습니다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오른쪽 그래프 데이터 신호를 복원할 수 있는지에 대한 지표가 되는 </a:t>
            </a:r>
            <a:r>
              <a:rPr lang="en-US" altLang="ko-KR" baseline="0" dirty="0" smtClean="0"/>
              <a:t>Bit Error Rate</a:t>
            </a:r>
          </a:p>
          <a:p>
            <a:r>
              <a:rPr lang="ko-KR" altLang="en-US" baseline="0" dirty="0" smtClean="0"/>
              <a:t>원 신호보다 </a:t>
            </a:r>
            <a:r>
              <a:rPr lang="en-US" altLang="ko-KR" baseline="0" dirty="0" smtClean="0"/>
              <a:t>20dB </a:t>
            </a:r>
            <a:r>
              <a:rPr lang="ko-KR" altLang="en-US" baseline="0" dirty="0" smtClean="0"/>
              <a:t>큰 </a:t>
            </a:r>
            <a:r>
              <a:rPr lang="ko-KR" altLang="en-US" baseline="0" dirty="0" err="1" smtClean="0"/>
              <a:t>재밍</a:t>
            </a:r>
            <a:r>
              <a:rPr lang="ko-KR" altLang="en-US" baseline="0" dirty="0" smtClean="0"/>
              <a:t> 신호가 송출되는 상황에서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실제로 공격자가 데이터를 복원했을 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에러가 얼마나 큰 지를 시뮬레이션 한 결과</a:t>
            </a:r>
            <a:endParaRPr lang="en-US" altLang="ko-KR" baseline="0" dirty="0" smtClean="0"/>
          </a:p>
          <a:p>
            <a:r>
              <a:rPr lang="ko-KR" altLang="en-US" baseline="0" dirty="0" smtClean="0"/>
              <a:t>빨간색 선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재밍</a:t>
            </a:r>
            <a:r>
              <a:rPr lang="ko-KR" altLang="en-US" baseline="0" dirty="0" smtClean="0"/>
              <a:t> 신호</a:t>
            </a:r>
            <a:r>
              <a:rPr lang="en-US" altLang="ko-KR" baseline="0" dirty="0" smtClean="0"/>
              <a:t> cancellation</a:t>
            </a:r>
            <a:r>
              <a:rPr lang="ko-KR" altLang="en-US" baseline="0" dirty="0" smtClean="0"/>
              <a:t>이 없을 때는 </a:t>
            </a:r>
            <a:r>
              <a:rPr lang="en-US" altLang="ko-KR" baseline="0" dirty="0" smtClean="0"/>
              <a:t>BER</a:t>
            </a:r>
            <a:r>
              <a:rPr lang="ko-KR" altLang="en-US" baseline="0" dirty="0" smtClean="0"/>
              <a:t>이 </a:t>
            </a:r>
            <a:r>
              <a:rPr lang="en-US" altLang="ko-KR" baseline="0" dirty="0" smtClean="0"/>
              <a:t>50%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데이터 복원이 안된다는 것을 나타냄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BER</a:t>
            </a:r>
            <a:r>
              <a:rPr lang="ko-KR" altLang="en-US" baseline="0" dirty="0" smtClean="0"/>
              <a:t>이 높은 경우에도 약간의 정보를 복원할 수 있기 때문에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암호화 되어 있지 않다면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전체 메시지를 복원할 수 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그래서 공격자가 </a:t>
            </a:r>
            <a:r>
              <a:rPr lang="en-US" altLang="ko-KR" baseline="0" dirty="0" smtClean="0"/>
              <a:t>3m</a:t>
            </a:r>
            <a:r>
              <a:rPr lang="ko-KR" altLang="en-US" baseline="0" dirty="0" smtClean="0"/>
              <a:t>정도 떨어져 있더라도</a:t>
            </a:r>
            <a:r>
              <a:rPr lang="en-US" altLang="ko-KR" baseline="0" dirty="0" smtClean="0"/>
              <a:t>, BER</a:t>
            </a:r>
            <a:r>
              <a:rPr lang="ko-KR" altLang="en-US" baseline="0" dirty="0" smtClean="0"/>
              <a:t>은 </a:t>
            </a:r>
            <a:r>
              <a:rPr lang="en-US" altLang="ko-KR" baseline="0" dirty="0" smtClean="0"/>
              <a:t>40% </a:t>
            </a:r>
            <a:r>
              <a:rPr lang="ko-KR" altLang="en-US" baseline="0" dirty="0" smtClean="0"/>
              <a:t>정도이며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이정도면</a:t>
            </a:r>
            <a:r>
              <a:rPr lang="ko-KR" altLang="en-US" baseline="0" dirty="0" smtClean="0"/>
              <a:t> 암호화 </a:t>
            </a:r>
            <a:r>
              <a:rPr lang="ko-KR" altLang="en-US" baseline="0" dirty="0" err="1" smtClean="0"/>
              <a:t>안되있을</a:t>
            </a:r>
            <a:r>
              <a:rPr lang="ko-KR" altLang="en-US" baseline="0" dirty="0" smtClean="0"/>
              <a:t> 경우 복원이 가능하다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3m </a:t>
            </a:r>
            <a:r>
              <a:rPr lang="ko-KR" altLang="en-US" baseline="0" dirty="0" smtClean="0"/>
              <a:t>정도면 얼마 안되어 보이지만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체내 삽입 기기의 통신 범위가 보통 좁은 것을 감안하면</a:t>
            </a:r>
            <a:r>
              <a:rPr lang="en-US" altLang="ko-KR" baseline="0" dirty="0" smtClean="0"/>
              <a:t>, 3m</a:t>
            </a:r>
            <a:r>
              <a:rPr lang="ko-KR" altLang="en-US" baseline="0" dirty="0" smtClean="0"/>
              <a:t>는</a:t>
            </a:r>
            <a:r>
              <a:rPr lang="en-US" altLang="ko-KR" baseline="0" dirty="0" smtClean="0"/>
              <a:t> friendly jamming</a:t>
            </a:r>
            <a:r>
              <a:rPr lang="ko-KR" altLang="en-US" baseline="0" dirty="0" smtClean="0"/>
              <a:t>을 무시하고 데이터를 복원하기에 충분히 의미 있다</a:t>
            </a:r>
            <a:r>
              <a:rPr lang="en-US" altLang="ko-KR" baseline="0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AE44-1715-4EE3-8024-ADCC4FC26F9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0140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6051" y="2631548"/>
            <a:ext cx="9359900" cy="513346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0600" y="3788320"/>
            <a:ext cx="7670800" cy="136887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3" y="6170276"/>
            <a:ext cx="11952651" cy="64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6"/>
          <p:cNvSpPr txBox="1">
            <a:spLocks noChangeArrowheads="1"/>
          </p:cNvSpPr>
          <p:nvPr userDrawn="1"/>
        </p:nvSpPr>
        <p:spPr bwMode="auto">
          <a:xfrm>
            <a:off x="8304249" y="6397034"/>
            <a:ext cx="178766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700">
                <a:latin typeface="Tahoma" pitchFamily="34" charset="0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prstClr val="black"/>
                </a:solidFill>
              </a:rPr>
              <a:t>Ubiquitous Mobile Life Systems LAB</a:t>
            </a:r>
            <a:endParaRPr kumimoji="1" lang="en-US" altLang="ko-KR" sz="700" b="1" dirty="0">
              <a:solidFill>
                <a:prstClr val="black"/>
              </a:solidFill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 userDrawn="1"/>
        </p:nvSpPr>
        <p:spPr bwMode="auto">
          <a:xfrm>
            <a:off x="1103445" y="6397034"/>
            <a:ext cx="255550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700" b="1" dirty="0">
                <a:solidFill>
                  <a:prstClr val="black"/>
                </a:solidFill>
                <a:latin typeface="Tahoma" pitchFamily="34" charset="0"/>
                <a:ea typeface="굴림" pitchFamily="50" charset="-127"/>
              </a:rPr>
              <a:t>Korea Advanced Institute of Science and Technology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>
          <a:xfrm>
            <a:off x="1199456" y="6597089"/>
            <a:ext cx="8296568" cy="202817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직사각형 30"/>
          <p:cNvSpPr/>
          <p:nvPr userDrawn="1"/>
        </p:nvSpPr>
        <p:spPr>
          <a:xfrm>
            <a:off x="431373" y="548680"/>
            <a:ext cx="11329259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3" y="260653"/>
            <a:ext cx="2016555" cy="21587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ko-KR" altLang="en-US" dirty="0" smtClean="0"/>
              <a:t>발표 정보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444767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623392" y="260648"/>
            <a:ext cx="3936437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623392" y="1412776"/>
            <a:ext cx="3936437" cy="4680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44760" y="921755"/>
            <a:ext cx="3915073" cy="513346"/>
          </a:xfrm>
        </p:spPr>
        <p:txBody>
          <a:bodyPr anchor="b"/>
          <a:lstStyle>
            <a:lvl1pPr algn="l">
              <a:defRPr sz="2400" b="1" baseline="0"/>
            </a:lvl1pPr>
          </a:lstStyle>
          <a:p>
            <a:r>
              <a:rPr lang="en-US" altLang="ko-KR" dirty="0" smtClean="0"/>
              <a:t> </a:t>
            </a:r>
            <a:r>
              <a:rPr lang="ko-KR" altLang="en-US" dirty="0" smtClean="0"/>
              <a:t>마스터 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766736" y="1412781"/>
            <a:ext cx="7185917" cy="4713387"/>
          </a:xfrm>
        </p:spPr>
        <p:txBody>
          <a:bodyPr/>
          <a:lstStyle>
            <a:lvl1pPr marL="0" indent="0">
              <a:buNone/>
              <a:defRPr kumimoji="1" lang="ko-KR" altLang="en-US" sz="2400" kern="1200" cap="small" dirty="0">
                <a:solidFill>
                  <a:schemeClr val="tx1"/>
                </a:solidFill>
                <a:latin typeface="+mj-lt"/>
                <a:ea typeface="굴림" charset="-127"/>
                <a:cs typeface="Times New Roman" pitchFamily="18" charset="0"/>
              </a:defRPr>
            </a:lvl1pPr>
            <a:lvl2pPr>
              <a:defRPr kumimoji="1" lang="ko-KR" altLang="en-US" sz="2400" kern="1200" cap="small" dirty="0" smtClean="0">
                <a:solidFill>
                  <a:schemeClr val="tx1"/>
                </a:solidFill>
                <a:latin typeface="+mj-lt"/>
                <a:ea typeface="굴림" charset="-127"/>
                <a:cs typeface="Times New Roman" pitchFamily="18" charset="0"/>
              </a:defRPr>
            </a:lvl2pPr>
            <a:lvl3pPr>
              <a:defRPr kumimoji="1" lang="ko-KR" altLang="en-US" sz="2400" kern="1200" cap="small" dirty="0" smtClean="0">
                <a:solidFill>
                  <a:schemeClr val="tx1"/>
                </a:solidFill>
                <a:latin typeface="+mj-lt"/>
                <a:ea typeface="굴림" charset="-127"/>
                <a:cs typeface="Times New Roman" pitchFamily="18" charset="0"/>
              </a:defRPr>
            </a:lvl3pPr>
            <a:lvl4pPr>
              <a:defRPr kumimoji="1" lang="ko-KR" altLang="en-US" sz="2400" kern="1200" cap="small" dirty="0" smtClean="0">
                <a:solidFill>
                  <a:schemeClr val="tx1"/>
                </a:solidFill>
                <a:latin typeface="+mj-lt"/>
                <a:ea typeface="굴림" charset="-127"/>
                <a:cs typeface="Times New Roman" pitchFamily="18" charset="0"/>
              </a:defRPr>
            </a:lvl4pPr>
            <a:lvl5pPr>
              <a:defRPr kumimoji="1" lang="ko-KR" altLang="en-US" sz="2400" kern="1200" cap="small" dirty="0">
                <a:solidFill>
                  <a:schemeClr val="tx1"/>
                </a:solidFill>
                <a:latin typeface="+mj-lt"/>
                <a:ea typeface="굴림" charset="-127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dirty="0" smtClean="0"/>
              <a:t>01 </a:t>
            </a:r>
            <a:r>
              <a:rPr lang="ko-KR" altLang="en-US" dirty="0" smtClean="0"/>
              <a:t>목차 내용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39502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1FA8-19CB-4104-9170-C4D9C0F2D1F2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12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431373" y="548680"/>
            <a:ext cx="11329259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5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14000"/>
              </a:lnSpc>
              <a:spcBef>
                <a:spcPts val="500"/>
              </a:spcBef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14000"/>
              </a:lnSpc>
              <a:spcBef>
                <a:spcPts val="50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14000"/>
              </a:lnSpc>
              <a:spcBef>
                <a:spcPts val="500"/>
              </a:spcBef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14000"/>
              </a:lnSpc>
              <a:spcBef>
                <a:spcPts val="50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64CA-F6F5-42B1-8D08-C9BFD742169F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85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372" y="215750"/>
            <a:ext cx="11137237" cy="5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373" y="980728"/>
            <a:ext cx="11329259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  <a:endParaRPr lang="en-US" altLang="ko-KR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3" y="6198082"/>
            <a:ext cx="11952651" cy="64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7"/>
          <p:cNvSpPr txBox="1">
            <a:spLocks noChangeArrowheads="1"/>
          </p:cNvSpPr>
          <p:nvPr userDrawn="1"/>
        </p:nvSpPr>
        <p:spPr bwMode="auto">
          <a:xfrm>
            <a:off x="1103445" y="6424840"/>
            <a:ext cx="255550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700" b="1" dirty="0">
                <a:solidFill>
                  <a:prstClr val="black"/>
                </a:solidFill>
                <a:latin typeface="Tahoma" pitchFamily="34" charset="0"/>
                <a:ea typeface="굴림" pitchFamily="50" charset="-127"/>
              </a:rPr>
              <a:t>Korea Advanced Institute of Science and Technology</a:t>
            </a:r>
          </a:p>
        </p:txBody>
      </p:sp>
      <p:sp>
        <p:nvSpPr>
          <p:cNvPr id="16" name="Text Box 26"/>
          <p:cNvSpPr txBox="1">
            <a:spLocks noChangeArrowheads="1"/>
          </p:cNvSpPr>
          <p:nvPr userDrawn="1"/>
        </p:nvSpPr>
        <p:spPr bwMode="auto">
          <a:xfrm>
            <a:off x="8304249" y="6424840"/>
            <a:ext cx="178766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700">
                <a:latin typeface="Tahoma" pitchFamily="34" charset="0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prstClr val="black"/>
                </a:solidFill>
              </a:rPr>
              <a:t>Ubiquitous Mobile Life Systems LAB</a:t>
            </a:r>
            <a:endParaRPr kumimoji="1" lang="en-US" altLang="ko-KR" sz="700" b="1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384" y="6597357"/>
            <a:ext cx="1152128" cy="2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 i="1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9D446-9C5D-440F-A1C2-A5F0737BA730}" type="slidenum">
              <a:rPr kumimoji="1" lang="en-US" altLang="ko-K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dirty="0">
              <a:solidFill>
                <a:prstClr val="black"/>
              </a:solidFill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3"/>
          </p:nvPr>
        </p:nvSpPr>
        <p:spPr>
          <a:xfrm>
            <a:off x="1199456" y="6616837"/>
            <a:ext cx="8296568" cy="196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black">
                  <a:tint val="75000"/>
                </a:prstClr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30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lnSpc>
          <a:spcPct val="114000"/>
        </a:lnSpc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114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HY중고딕" pitchFamily="18" charset="-127"/>
        </a:defRPr>
      </a:lvl2pPr>
      <a:lvl3pPr algn="l" rtl="0" eaLnBrk="0" fontAlgn="base" latinLnBrk="1" hangingPunct="0">
        <a:lnSpc>
          <a:spcPct val="114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HY중고딕" pitchFamily="18" charset="-127"/>
        </a:defRPr>
      </a:lvl3pPr>
      <a:lvl4pPr algn="l" rtl="0" eaLnBrk="0" fontAlgn="base" latinLnBrk="1" hangingPunct="0">
        <a:lnSpc>
          <a:spcPct val="114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HY중고딕" pitchFamily="18" charset="-127"/>
        </a:defRPr>
      </a:lvl4pPr>
      <a:lvl5pPr algn="l" rtl="0" eaLnBrk="0" fontAlgn="base" latinLnBrk="1" hangingPunct="0">
        <a:lnSpc>
          <a:spcPct val="114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HY중고딕" pitchFamily="18" charset="-127"/>
        </a:defRPr>
      </a:lvl5pPr>
      <a:lvl6pPr marL="457189"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Tahoma" pitchFamily="34" charset="0"/>
          <a:ea typeface="HY중고딕" pitchFamily="18" charset="-127"/>
        </a:defRPr>
      </a:lvl6pPr>
      <a:lvl7pPr marL="914377"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Tahoma" pitchFamily="34" charset="0"/>
          <a:ea typeface="HY중고딕" pitchFamily="18" charset="-127"/>
        </a:defRPr>
      </a:lvl7pPr>
      <a:lvl8pPr marL="1371566"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Tahoma" pitchFamily="34" charset="0"/>
          <a:ea typeface="HY중고딕" pitchFamily="18" charset="-127"/>
        </a:defRPr>
      </a:lvl8pPr>
      <a:lvl9pPr marL="1828754" algn="l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latin typeface="Tahoma" pitchFamily="34" charset="0"/>
          <a:ea typeface="HY중고딕" pitchFamily="18" charset="-127"/>
        </a:defRPr>
      </a:lvl9pPr>
    </p:titleStyle>
    <p:bodyStyle>
      <a:lvl1pPr marL="342891" indent="-342891" algn="l" rtl="0" eaLnBrk="0" fontAlgn="base" latinLnBrk="1" hangingPunct="0">
        <a:lnSpc>
          <a:spcPct val="114000"/>
        </a:lnSpc>
        <a:spcBef>
          <a:spcPts val="500"/>
        </a:spcBef>
        <a:spcAft>
          <a:spcPct val="0"/>
        </a:spcAft>
        <a:buFontTx/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lnSpc>
          <a:spcPct val="114000"/>
        </a:lnSpc>
        <a:spcBef>
          <a:spcPts val="500"/>
        </a:spcBef>
        <a:spcAft>
          <a:spcPct val="0"/>
        </a:spcAft>
        <a:buFontTx/>
        <a:buBlip>
          <a:blip r:embed="rId7"/>
        </a:buBlip>
        <a:defRPr kumimoji="1" sz="1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lnSpc>
          <a:spcPct val="114000"/>
        </a:lnSpc>
        <a:spcBef>
          <a:spcPts val="500"/>
        </a:spcBef>
        <a:spcAft>
          <a:spcPct val="0"/>
        </a:spcAft>
        <a:buFontTx/>
        <a:buBlip>
          <a:blip r:embed="rId8"/>
        </a:buBlip>
        <a:defRPr kumimoji="1" sz="16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lnSpc>
          <a:spcPct val="114000"/>
        </a:lnSpc>
        <a:spcBef>
          <a:spcPts val="500"/>
        </a:spcBef>
        <a:spcAft>
          <a:spcPct val="0"/>
        </a:spcAft>
        <a:buBlip>
          <a:blip r:embed="rId9"/>
        </a:buBlip>
        <a:defRPr kumimoji="1" sz="1400">
          <a:solidFill>
            <a:schemeClr val="tx1"/>
          </a:solidFill>
          <a:latin typeface="+mn-lt"/>
          <a:ea typeface="+mn-ea"/>
        </a:defRPr>
      </a:lvl4pPr>
      <a:lvl5pPr marL="1828754" indent="0" algn="l" rtl="0" eaLnBrk="0" fontAlgn="base" latinLnBrk="1" hangingPunct="0">
        <a:spcBef>
          <a:spcPct val="20000"/>
        </a:spcBef>
        <a:spcAft>
          <a:spcPct val="0"/>
        </a:spcAft>
        <a:buNone/>
        <a:defRPr kumimoji="1" sz="2000">
          <a:solidFill>
            <a:schemeClr val="tx1"/>
          </a:solidFill>
          <a:latin typeface="+mn-ea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Blip>
          <a:blip r:embed="rId10"/>
        </a:buBlip>
        <a:defRPr kumimoji="1" sz="2000">
          <a:solidFill>
            <a:schemeClr val="tx1"/>
          </a:solidFill>
          <a:latin typeface="+mn-ea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Blip>
          <a:blip r:embed="rId10"/>
        </a:buBlip>
        <a:defRPr kumimoji="1" sz="2000">
          <a:solidFill>
            <a:schemeClr val="tx1"/>
          </a:solidFill>
          <a:latin typeface="+mn-ea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Blip>
          <a:blip r:embed="rId10"/>
        </a:buBlip>
        <a:defRPr kumimoji="1" sz="2000">
          <a:solidFill>
            <a:schemeClr val="tx1"/>
          </a:solidFill>
          <a:latin typeface="+mn-ea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Blip>
          <a:blip r:embed="rId10"/>
        </a:buBlip>
        <a:defRPr kumimoji="1" sz="2000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1915766" y="1786696"/>
            <a:ext cx="8352928" cy="2302746"/>
          </a:xfrm>
        </p:spPr>
        <p:txBody>
          <a:bodyPr/>
          <a:lstStyle/>
          <a:p>
            <a:r>
              <a:rPr lang="en-US" altLang="ko-KR" dirty="0" smtClean="0"/>
              <a:t>On Limitations of Friendly Jamming</a:t>
            </a:r>
            <a:br>
              <a:rPr lang="en-US" altLang="ko-KR" dirty="0" smtClean="0"/>
            </a:br>
            <a:r>
              <a:rPr lang="en-US" altLang="ko-KR" dirty="0" smtClean="0"/>
              <a:t> for Confidentiality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800" b="0" dirty="0"/>
              <a:t>Nils Ole </a:t>
            </a:r>
            <a:r>
              <a:rPr lang="en-US" altLang="ko-KR" sz="1800" b="0" dirty="0" err="1"/>
              <a:t>Tippenhauer</a:t>
            </a:r>
            <a:r>
              <a:rPr lang="en-US" altLang="ko-KR" sz="1800" b="0" dirty="0"/>
              <a:t>, Luka </a:t>
            </a:r>
            <a:r>
              <a:rPr lang="en-US" altLang="ko-KR" sz="1800" b="0" dirty="0" err="1"/>
              <a:t>Malisa</a:t>
            </a:r>
            <a:r>
              <a:rPr lang="en-US" altLang="ko-KR" sz="1800" b="0" dirty="0"/>
              <a:t>, </a:t>
            </a:r>
            <a:r>
              <a:rPr lang="en-US" altLang="ko-KR" sz="1800" b="0" dirty="0" err="1"/>
              <a:t>Aanjhan</a:t>
            </a:r>
            <a:r>
              <a:rPr lang="en-US" altLang="ko-KR" sz="1800" b="0" dirty="0"/>
              <a:t> </a:t>
            </a:r>
            <a:r>
              <a:rPr lang="en-US" altLang="ko-KR" sz="1800" b="0" dirty="0" err="1"/>
              <a:t>Ranganathan</a:t>
            </a:r>
            <a:r>
              <a:rPr lang="en-US" altLang="ko-KR" sz="1800" b="0" dirty="0"/>
              <a:t>, </a:t>
            </a:r>
            <a:r>
              <a:rPr lang="en-US" altLang="ko-KR" sz="1800" b="0" dirty="0" err="1"/>
              <a:t>Srdjan</a:t>
            </a:r>
            <a:r>
              <a:rPr lang="en-US" altLang="ko-KR" sz="1800" b="0" dirty="0"/>
              <a:t> </a:t>
            </a:r>
            <a:r>
              <a:rPr lang="en-US" altLang="ko-KR" sz="1800" b="0" dirty="0" err="1"/>
              <a:t>Capkun</a:t>
            </a:r>
            <a:r>
              <a:rPr lang="en-US" altLang="ko-KR" sz="1800" b="0" dirty="0"/>
              <a:t/>
            </a:r>
            <a:br>
              <a:rPr lang="en-US" altLang="ko-KR" sz="1800" b="0" dirty="0"/>
            </a:br>
            <a:r>
              <a:rPr lang="en-US" altLang="ko-KR" sz="1800" b="0" dirty="0"/>
              <a:t>ETH </a:t>
            </a:r>
            <a:r>
              <a:rPr lang="en-US" altLang="ko-KR" sz="1800" b="0" dirty="0" smtClean="0"/>
              <a:t>Zurich</a:t>
            </a:r>
            <a:r>
              <a:rPr lang="en-US" altLang="ko-KR" sz="1800" b="0" dirty="0"/>
              <a:t/>
            </a:r>
            <a:br>
              <a:rPr lang="en-US" altLang="ko-KR" sz="1800" b="0" dirty="0"/>
            </a:br>
            <a:r>
              <a:rPr lang="en-US" altLang="ko-KR" sz="1800" b="0" i="1" dirty="0"/>
              <a:t>IEEE Symposium on Security and Privacy, 2013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>
          <a:xfrm>
            <a:off x="7824192" y="5445224"/>
            <a:ext cx="4151784" cy="720080"/>
          </a:xfrm>
        </p:spPr>
        <p:txBody>
          <a:bodyPr/>
          <a:lstStyle/>
          <a:p>
            <a:r>
              <a:rPr lang="en-US" altLang="ko-KR" dirty="0" smtClean="0"/>
              <a:t>Presenter </a:t>
            </a:r>
            <a:r>
              <a:rPr lang="en-US" altLang="ko-KR" dirty="0" err="1" smtClean="0"/>
              <a:t>minkyeong</a:t>
            </a:r>
            <a:r>
              <a:rPr lang="en-US" altLang="ko-KR" dirty="0" smtClean="0"/>
              <a:t> Kang</a:t>
            </a:r>
          </a:p>
          <a:p>
            <a:r>
              <a:rPr lang="en-US" altLang="ko-KR" dirty="0" smtClean="0"/>
              <a:t>PPT by </a:t>
            </a:r>
            <a:r>
              <a:rPr lang="en-US" altLang="ko-KR" dirty="0" err="1" smtClean="0"/>
              <a:t>Sangmi</a:t>
            </a:r>
            <a:r>
              <a:rPr lang="en-US" altLang="ko-KR" dirty="0" smtClean="0"/>
              <a:t> Noh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>
          <a:xfrm>
            <a:off x="407368" y="260648"/>
            <a:ext cx="2088230" cy="288028"/>
          </a:xfrm>
        </p:spPr>
        <p:txBody>
          <a:bodyPr/>
          <a:lstStyle/>
          <a:p>
            <a:r>
              <a:rPr lang="en-US" altLang="ko-KR" sz="1400" b="1" dirty="0"/>
              <a:t>EE 515 Security 101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4711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08000" y="101600"/>
            <a:ext cx="11204624" cy="664389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/>
              <a:t>Experimental Analysis</a:t>
            </a:r>
            <a:endParaRPr lang="en-US" altLang="ko-KR" sz="4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190" y="1483888"/>
            <a:ext cx="5130524" cy="45860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타원 8"/>
          <p:cNvSpPr/>
          <p:nvPr/>
        </p:nvSpPr>
        <p:spPr>
          <a:xfrm>
            <a:off x="638303" y="4690789"/>
            <a:ext cx="914400" cy="43888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723446" y="472556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USRP</a:t>
            </a:r>
            <a:endParaRPr lang="ko-KR" altLang="en-US" b="1" dirty="0"/>
          </a:p>
        </p:txBody>
      </p:sp>
      <p:sp>
        <p:nvSpPr>
          <p:cNvPr id="11" name="타원 10"/>
          <p:cNvSpPr/>
          <p:nvPr/>
        </p:nvSpPr>
        <p:spPr>
          <a:xfrm>
            <a:off x="5368146" y="4647246"/>
            <a:ext cx="914400" cy="43888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5453289" y="468202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USRP</a:t>
            </a:r>
            <a:endParaRPr lang="ko-KR" altLang="en-US" b="1" dirty="0"/>
          </a:p>
        </p:txBody>
      </p:sp>
      <p:sp>
        <p:nvSpPr>
          <p:cNvPr id="13" name="타원 12"/>
          <p:cNvSpPr/>
          <p:nvPr/>
        </p:nvSpPr>
        <p:spPr>
          <a:xfrm>
            <a:off x="4546273" y="1830138"/>
            <a:ext cx="1745669" cy="46428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4631417" y="1864913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Oscilloscope</a:t>
            </a:r>
            <a:endParaRPr lang="ko-KR" altLang="en-US" b="1" dirty="0"/>
          </a:p>
        </p:txBody>
      </p:sp>
      <p:cxnSp>
        <p:nvCxnSpPr>
          <p:cNvPr id="15" name="직선 연결선 14"/>
          <p:cNvCxnSpPr>
            <a:stCxn id="13" idx="6"/>
          </p:cNvCxnSpPr>
          <p:nvPr/>
        </p:nvCxnSpPr>
        <p:spPr>
          <a:xfrm>
            <a:off x="6291942" y="2062279"/>
            <a:ext cx="457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6749143" y="1701149"/>
            <a:ext cx="1785257" cy="59327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DSP(MATLAB)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69258" y="2470407"/>
            <a:ext cx="435428" cy="435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387636" y="2368806"/>
            <a:ext cx="435428" cy="435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872344" y="3181606"/>
            <a:ext cx="435428" cy="435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875317" y="3152579"/>
            <a:ext cx="435428" cy="435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8000" y="836712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Experimental Setup</a:t>
            </a:r>
            <a:endParaRPr lang="ko-KR" alt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433456" y="2459916"/>
            <a:ext cx="357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/>
              <a:t>Tx</a:t>
            </a:r>
            <a:r>
              <a:rPr lang="en-US" altLang="ko-KR" sz="2000" dirty="0" smtClean="0"/>
              <a:t> (USRP)</a:t>
            </a:r>
          </a:p>
          <a:p>
            <a:endParaRPr lang="ko-KR" altLang="en-US" sz="2000" dirty="0"/>
          </a:p>
        </p:txBody>
      </p:sp>
      <p:sp>
        <p:nvSpPr>
          <p:cNvPr id="30" name="직사각형 29"/>
          <p:cNvSpPr/>
          <p:nvPr/>
        </p:nvSpPr>
        <p:spPr>
          <a:xfrm>
            <a:off x="6450242" y="2878623"/>
            <a:ext cx="4304843" cy="15657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562682" y="2924373"/>
            <a:ext cx="3680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0dB </a:t>
            </a:r>
            <a:r>
              <a:rPr lang="en-US" altLang="ko-KR" dirty="0" err="1"/>
              <a:t>omni</a:t>
            </a:r>
            <a:r>
              <a:rPr lang="en-US" altLang="ko-KR" dirty="0"/>
              <a:t> directional antennas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6562682" y="3287228"/>
            <a:ext cx="4283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67bits, binary frequency shift keying</a:t>
            </a:r>
            <a:endParaRPr lang="en-US" altLang="ko-KR" dirty="0"/>
          </a:p>
        </p:txBody>
      </p:sp>
      <p:sp>
        <p:nvSpPr>
          <p:cNvPr id="33" name="직사각형 32"/>
          <p:cNvSpPr/>
          <p:nvPr/>
        </p:nvSpPr>
        <p:spPr>
          <a:xfrm>
            <a:off x="6562682" y="3664649"/>
            <a:ext cx="412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Frequencies : separated by 100kHz</a:t>
            </a:r>
            <a:endParaRPr lang="en-US" altLang="ko-KR" dirty="0"/>
          </a:p>
        </p:txBody>
      </p:sp>
      <p:sp>
        <p:nvSpPr>
          <p:cNvPr id="34" name="직사각형 33"/>
          <p:cNvSpPr/>
          <p:nvPr/>
        </p:nvSpPr>
        <p:spPr>
          <a:xfrm>
            <a:off x="6562682" y="3973677"/>
            <a:ext cx="356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Jamming signal : random bit </a:t>
            </a:r>
            <a:endParaRPr lang="en-US" altLang="ko-KR" dirty="0"/>
          </a:p>
        </p:txBody>
      </p:sp>
      <p:sp>
        <p:nvSpPr>
          <p:cNvPr id="35" name="TextBox 34"/>
          <p:cNvSpPr txBox="1"/>
          <p:nvPr/>
        </p:nvSpPr>
        <p:spPr>
          <a:xfrm>
            <a:off x="6433456" y="4504316"/>
            <a:ext cx="357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Rx</a:t>
            </a:r>
            <a:r>
              <a:rPr lang="en-US" altLang="ko-KR" sz="2000" dirty="0" smtClean="0"/>
              <a:t> (oscilloscope)</a:t>
            </a:r>
          </a:p>
          <a:p>
            <a:endParaRPr lang="ko-KR" altLang="en-US" sz="2000" dirty="0"/>
          </a:p>
        </p:txBody>
      </p:sp>
      <p:sp>
        <p:nvSpPr>
          <p:cNvPr id="36" name="직사각형 35"/>
          <p:cNvSpPr/>
          <p:nvPr/>
        </p:nvSpPr>
        <p:spPr>
          <a:xfrm>
            <a:off x="6450242" y="4923024"/>
            <a:ext cx="4304843" cy="8711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직사각형 36"/>
              <p:cNvSpPr/>
              <p:nvPr/>
            </p:nvSpPr>
            <p:spPr>
              <a:xfrm>
                <a:off x="6562682" y="4987925"/>
                <a:ext cx="2803140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altLang="ko-KR" dirty="0" smtClean="0">
                    <a:latin typeface="+mj-lt"/>
                  </a:rPr>
                  <a:t> = {30,50} cm apart</a:t>
                </a:r>
                <a:endParaRPr lang="en-US" altLang="ko-KR" dirty="0">
                  <a:latin typeface="+mj-lt"/>
                </a:endParaRPr>
              </a:p>
            </p:txBody>
          </p:sp>
        </mc:Choice>
        <mc:Fallback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82" y="4987925"/>
                <a:ext cx="2803140" cy="369909"/>
              </a:xfrm>
              <a:prstGeom prst="rect">
                <a:avLst/>
              </a:prstGeom>
              <a:blipFill>
                <a:blip r:embed="rId4" cstate="print"/>
                <a:stretch>
                  <a:fillRect l="-1525"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직사각형 37"/>
          <p:cNvSpPr/>
          <p:nvPr/>
        </p:nvSpPr>
        <p:spPr>
          <a:xfrm>
            <a:off x="6562682" y="5320965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j-lt"/>
              </a:rPr>
              <a:t>10GSa/s</a:t>
            </a:r>
            <a:endParaRPr lang="en-US" altLang="ko-KR" dirty="0">
              <a:latin typeface="+mj-lt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9539" y="2424960"/>
            <a:ext cx="4368792" cy="376110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4882" y="2533590"/>
            <a:ext cx="4649658" cy="3557510"/>
          </a:xfrm>
          <a:prstGeom prst="rect">
            <a:avLst/>
          </a:prstGeom>
        </p:spPr>
      </p:pic>
      <p:sp>
        <p:nvSpPr>
          <p:cNvPr id="39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735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10</a:t>
            </a:r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2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1" grpId="0" animBg="1"/>
      <p:bldP spid="10" grpId="0"/>
      <p:bldP spid="13" grpId="0" animBg="1"/>
      <p:bldP spid="12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431373" y="980728"/>
            <a:ext cx="11329259" cy="5327650"/>
          </a:xfrm>
        </p:spPr>
        <p:txBody>
          <a:bodyPr/>
          <a:lstStyle/>
          <a:p>
            <a:r>
              <a:rPr lang="en-US" altLang="ko-KR" sz="2400" dirty="0" smtClean="0"/>
              <a:t>Measurement &amp; Analysis</a:t>
            </a:r>
          </a:p>
          <a:p>
            <a:endParaRPr lang="ko-KR" altLang="en-US" sz="2400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19100" y="101601"/>
            <a:ext cx="11293524" cy="735112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Experimental Analysis</a:t>
            </a:r>
            <a:endParaRPr lang="en-US" altLang="ko-KR" sz="3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158" y="1509908"/>
            <a:ext cx="10046858" cy="3894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8670" y="5511754"/>
            <a:ext cx="301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Effect of Attacker’s distance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32568" y="5511754"/>
            <a:ext cx="328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Effect of Jammer signal power</a:t>
            </a:r>
            <a:endParaRPr lang="ko-KR" altLang="en-US" dirty="0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735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11</a:t>
            </a:r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2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19100" y="101601"/>
            <a:ext cx="11293524" cy="695766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/>
              <a:t>Experimental Analysis</a:t>
            </a:r>
            <a:endParaRPr lang="en-US" altLang="ko-K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59314" y="5531756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Directional log-periodic antennas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423592" y="1484784"/>
            <a:ext cx="2156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400 </a:t>
            </a:r>
            <a:r>
              <a:rPr lang="ko-KR" altLang="en-US" dirty="0" err="1"/>
              <a:t>MHz</a:t>
            </a:r>
            <a:r>
              <a:rPr lang="ko-KR" altLang="en-US" dirty="0"/>
              <a:t> </a:t>
            </a:r>
            <a:r>
              <a:rPr lang="ko-KR" altLang="en-US" dirty="0" err="1"/>
              <a:t>to</a:t>
            </a:r>
            <a:r>
              <a:rPr lang="ko-KR" altLang="en-US" dirty="0"/>
              <a:t> 1 </a:t>
            </a:r>
            <a:r>
              <a:rPr lang="ko-KR" altLang="en-US" dirty="0" err="1" smtClean="0"/>
              <a:t>GHz</a:t>
            </a:r>
            <a:endParaRPr lang="en-US" altLang="ko-KR" dirty="0" smtClean="0"/>
          </a:p>
          <a:p>
            <a:r>
              <a:rPr lang="en-US" altLang="ko-KR" dirty="0" smtClean="0"/>
              <a:t>5-6dBi Gain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53000" y="553175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BER with ground beef and bacon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016" y="2154483"/>
            <a:ext cx="4305300" cy="3400425"/>
          </a:xfrm>
          <a:prstGeom prst="rect">
            <a:avLst/>
          </a:prstGeom>
        </p:spPr>
      </p:pic>
      <p:sp>
        <p:nvSpPr>
          <p:cNvPr id="12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735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12</a:t>
            </a:r>
            <a:endParaRPr lang="en-US" altLang="ko-KR" dirty="0">
              <a:solidFill>
                <a:prstClr val="black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6747" y="2261958"/>
            <a:ext cx="4169691" cy="3085132"/>
          </a:xfrm>
          <a:prstGeom prst="rect">
            <a:avLst/>
          </a:prstGeom>
        </p:spPr>
      </p:pic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31373" y="980728"/>
            <a:ext cx="11329259" cy="5327650"/>
          </a:xfrm>
        </p:spPr>
        <p:txBody>
          <a:bodyPr/>
          <a:lstStyle/>
          <a:p>
            <a:r>
              <a:rPr lang="en-US" altLang="ko-KR" sz="2400" dirty="0" smtClean="0"/>
              <a:t>Measurement &amp; Analysis</a:t>
            </a:r>
          </a:p>
          <a:p>
            <a:endParaRPr lang="ko-KR" altLang="en-US" sz="2400" dirty="0"/>
          </a:p>
        </p:txBody>
      </p:sp>
      <p:sp>
        <p:nvSpPr>
          <p:cNvPr id="14" name="직사각형 13"/>
          <p:cNvSpPr/>
          <p:nvPr/>
        </p:nvSpPr>
        <p:spPr>
          <a:xfrm>
            <a:off x="7704810" y="17272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NLOS condition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195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2" y="236268"/>
            <a:ext cx="11137237" cy="542521"/>
          </a:xfrm>
        </p:spPr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400" dirty="0" smtClean="0"/>
                  <a:t>Partial information leakage</a:t>
                </a:r>
                <a:r>
                  <a:rPr lang="en-US" altLang="ko-KR" dirty="0" smtClean="0"/>
                  <a:t>(feasibility)</a:t>
                </a:r>
              </a:p>
              <a:p>
                <a:pPr lvl="1"/>
                <a:r>
                  <a:rPr lang="en-US" altLang="ko-KR" sz="2000" dirty="0" smtClean="0"/>
                  <a:t>BER of 0.2 at the attacker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sz="2000" dirty="0" smtClean="0"/>
                  <a:t> successfully recover 80% of the bits </a:t>
                </a:r>
                <a:br>
                  <a:rPr lang="en-US" altLang="ko-KR" sz="2000" dirty="0" smtClean="0"/>
                </a:b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ko-KR" sz="2000" dirty="0" smtClean="0"/>
                  <a:t>break confidentiality</a:t>
                </a:r>
              </a:p>
              <a:p>
                <a:r>
                  <a:rPr lang="en-US" altLang="ko-KR" sz="2200" dirty="0" smtClean="0"/>
                  <a:t>Placement of attacker antennas(feasibility)</a:t>
                </a:r>
              </a:p>
              <a:p>
                <a:pPr lvl="1"/>
                <a:r>
                  <a:rPr lang="en-US" altLang="ko-KR" sz="2200" dirty="0"/>
                  <a:t>Attacker can find good enough placements for the </a:t>
                </a:r>
                <a:r>
                  <a:rPr lang="en-US" altLang="ko-KR" sz="2200" dirty="0" smtClean="0"/>
                  <a:t>antennas</a:t>
                </a:r>
              </a:p>
              <a:p>
                <a:r>
                  <a:rPr lang="en-US" altLang="ko-KR" sz="2400" dirty="0" smtClean="0"/>
                  <a:t>Precise modeling of attacker’s capability is important.</a:t>
                </a:r>
              </a:p>
              <a:p>
                <a:endParaRPr lang="ko-KR" altLang="en-US" sz="2400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 cstate="print"/>
                <a:stretch>
                  <a:fillRect t="-5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264CA-F6F5-42B1-8D08-C9BFD742169F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2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2" y="236268"/>
            <a:ext cx="11137237" cy="542521"/>
          </a:xfrm>
        </p:spPr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400" dirty="0" smtClean="0"/>
                  <a:t>Countermeasures:</a:t>
                </a:r>
              </a:p>
              <a:p>
                <a:endParaRPr lang="en-US" altLang="ko-KR" sz="2400" dirty="0"/>
              </a:p>
              <a:p>
                <a:endParaRPr lang="en-US" altLang="ko-KR" sz="2400" dirty="0" smtClean="0"/>
              </a:p>
              <a:p>
                <a:endParaRPr lang="en-US" altLang="ko-KR" sz="2400" dirty="0"/>
              </a:p>
              <a:p>
                <a:endParaRPr lang="en-US" altLang="ko-KR" sz="2400" dirty="0" smtClean="0"/>
              </a:p>
              <a:p>
                <a:pPr marL="0" indent="0">
                  <a:buNone/>
                </a:pPr>
                <a:endParaRPr lang="en-US" altLang="ko-KR" sz="2400" dirty="0"/>
              </a:p>
              <a:p>
                <a:pPr lvl="1"/>
                <a:r>
                  <a:rPr lang="en-US" altLang="ko-KR" sz="2400" dirty="0"/>
                  <a:t>Reduce the distance between device(D) and jammer(J).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𝐷𝐽</m:t>
                        </m:r>
                      </m:e>
                    </m:acc>
                    <m:r>
                      <a:rPr lang="en-US" altLang="ko-KR" sz="2400" i="1"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2400" dirty="0" smtClean="0"/>
                  <a:t>)</a:t>
                </a:r>
                <a:endParaRPr lang="en-US" altLang="ko-KR" sz="2400" dirty="0"/>
              </a:p>
              <a:p>
                <a:pPr lvl="1"/>
                <a:r>
                  <a:rPr lang="en-US" altLang="ko-KR" sz="2400" dirty="0" smtClean="0"/>
                  <a:t>Use </a:t>
                </a:r>
                <a:r>
                  <a:rPr lang="en-US" altLang="ko-KR" sz="2400" dirty="0"/>
                  <a:t>multiple jammers.</a:t>
                </a:r>
              </a:p>
              <a:p>
                <a:endParaRPr lang="en-US" altLang="ko-KR" sz="2400" dirty="0" smtClean="0"/>
              </a:p>
              <a:p>
                <a:endParaRPr lang="ko-KR" altLang="en-US" sz="2400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 cstate="print"/>
                <a:stretch>
                  <a:fillRect t="-5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264CA-F6F5-42B1-8D08-C9BFD742169F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9616" y="1628800"/>
            <a:ext cx="5917424" cy="21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2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3" y="171959"/>
            <a:ext cx="11329259" cy="671146"/>
          </a:xfrm>
        </p:spPr>
        <p:txBody>
          <a:bodyPr/>
          <a:lstStyle/>
          <a:p>
            <a:r>
              <a:rPr lang="en-US" altLang="ko-KR" sz="3600" dirty="0" smtClean="0"/>
              <a:t>Discussions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264CA-F6F5-42B1-8D08-C9BFD742169F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31373" y="843105"/>
            <a:ext cx="11329259" cy="5465273"/>
          </a:xfrm>
        </p:spPr>
        <p:txBody>
          <a:bodyPr/>
          <a:lstStyle/>
          <a:p>
            <a:r>
              <a:rPr lang="en-US" altLang="ko-KR" sz="2400" dirty="0" smtClean="0"/>
              <a:t>NLOS </a:t>
            </a:r>
            <a:r>
              <a:rPr lang="en-US" altLang="ko-KR" sz="2400" dirty="0" smtClean="0"/>
              <a:t>condition needs to be further explored.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Jamming for Access </a:t>
            </a:r>
            <a:r>
              <a:rPr lang="en-US" altLang="ko-KR" sz="2400" dirty="0" smtClean="0"/>
              <a:t>control.</a:t>
            </a:r>
            <a:endParaRPr lang="en-US" altLang="ko-KR" sz="2400" dirty="0"/>
          </a:p>
          <a:p>
            <a:pPr lvl="1"/>
            <a:endParaRPr lang="en-US" altLang="ko-KR" sz="2200" dirty="0"/>
          </a:p>
          <a:p>
            <a:r>
              <a:rPr lang="en-US" altLang="ko-KR" sz="2400" dirty="0" smtClean="0"/>
              <a:t>Attacker with multiple antenna</a:t>
            </a:r>
          </a:p>
          <a:p>
            <a:pPr lvl="1"/>
            <a:r>
              <a:rPr lang="en-US" altLang="ko-KR" sz="2200" dirty="0" smtClean="0"/>
              <a:t>Hard to defend = [</a:t>
            </a:r>
          </a:p>
          <a:p>
            <a:pPr lvl="1"/>
            <a:r>
              <a:rPr lang="en-US" altLang="ko-KR" sz="2200" dirty="0" smtClean="0"/>
              <a:t>Easy to attack  = ]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25140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19536" y="2984099"/>
            <a:ext cx="8352928" cy="671146"/>
          </a:xfrm>
        </p:spPr>
        <p:txBody>
          <a:bodyPr/>
          <a:lstStyle/>
          <a:p>
            <a:pPr algn="ctr"/>
            <a:r>
              <a:rPr lang="en-US" altLang="ko-KR" sz="3600" cap="none" dirty="0"/>
              <a:t>Thank you.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264CA-F6F5-42B1-8D08-C9BFD742169F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6162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3" y="236271"/>
            <a:ext cx="11329259" cy="542521"/>
          </a:xfrm>
        </p:spPr>
        <p:txBody>
          <a:bodyPr/>
          <a:lstStyle/>
          <a:p>
            <a:r>
              <a:rPr lang="en-US" altLang="ko-KR" dirty="0"/>
              <a:t>Appendix -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264CA-F6F5-42B1-8D08-C9BFD742169F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내용 개체 틀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400" dirty="0" smtClean="0"/>
                  <a:t>Distance normalization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lvl="1"/>
                <a:r>
                  <a:rPr lang="en-US" altLang="ko-KR" sz="2400" dirty="0" smtClean="0"/>
                  <a:t>2.4 GHz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=6.25 </m:t>
                    </m:r>
                  </m:oMath>
                </a14:m>
                <a:r>
                  <a:rPr lang="en-US" altLang="ko-KR" sz="2400" dirty="0" smtClean="0"/>
                  <a:t>cm )</a:t>
                </a:r>
              </a:p>
              <a:p>
                <a:pPr marL="457188" lvl="1" indent="0">
                  <a:buNone/>
                </a:pPr>
                <a:r>
                  <a:rPr lang="en-US" altLang="ko-KR" sz="24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𝐷𝐽</m:t>
                        </m:r>
                      </m:e>
                    </m:acc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=15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ko-K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ko-KR" sz="2400" dirty="0" smtClean="0"/>
                  <a:t> </a:t>
                </a:r>
                <a:r>
                  <a:rPr lang="en-US" altLang="ko-KR" sz="2400" dirty="0" smtClean="0">
                    <a:solidFill>
                      <a:srgbClr val="FF0000"/>
                    </a:solidFill>
                  </a:rPr>
                  <a:t>!!!</a:t>
                </a:r>
              </a:p>
            </p:txBody>
          </p:sp>
        </mc:Choice>
        <mc:Fallback>
          <p:sp>
            <p:nvSpPr>
              <p:cNvPr id="6" name="내용 개체 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t="-5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488" y="1412776"/>
            <a:ext cx="9611710" cy="37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5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내용 개체 틀 5"/>
          <p:cNvSpPr>
            <a:spLocks noGrp="1"/>
          </p:cNvSpPr>
          <p:nvPr>
            <p:ph idx="1"/>
          </p:nvPr>
        </p:nvSpPr>
        <p:spPr>
          <a:xfrm>
            <a:off x="431373" y="980728"/>
            <a:ext cx="11329259" cy="5327650"/>
          </a:xfrm>
        </p:spPr>
        <p:txBody>
          <a:bodyPr/>
          <a:lstStyle/>
          <a:p>
            <a:r>
              <a:rPr lang="en-US" altLang="ko-KR" sz="2400" dirty="0" smtClean="0"/>
              <a:t>Geometry of the simulations: isosceles trapezoid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9900" y="101600"/>
            <a:ext cx="11242724" cy="73376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Appendix - Jamming </a:t>
            </a:r>
            <a:r>
              <a:rPr lang="en-US" altLang="ko-KR" dirty="0"/>
              <a:t>Mitigation Using Channel Resolution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311" y="4347346"/>
            <a:ext cx="4219625" cy="111042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316934" y="5550117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Geometry of the simulations</a:t>
            </a:r>
            <a:endParaRPr lang="ko-KR" alt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066855" y="5550117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General LOS channel model</a:t>
            </a:r>
            <a:endParaRPr lang="ko-KR" altLang="en-US" sz="2000" dirty="0"/>
          </a:p>
        </p:txBody>
      </p:sp>
      <p:sp>
        <p:nvSpPr>
          <p:cNvPr id="33" name="직사각형 32"/>
          <p:cNvSpPr/>
          <p:nvPr/>
        </p:nvSpPr>
        <p:spPr>
          <a:xfrm>
            <a:off x="1676581" y="4338672"/>
            <a:ext cx="4101083" cy="1068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735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18</a:t>
            </a:r>
            <a:endParaRPr lang="en-US" altLang="ko-KR" dirty="0">
              <a:solidFill>
                <a:prstClr val="black"/>
              </a:solidFill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6934" y="4513275"/>
            <a:ext cx="3554985" cy="671221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303" y="1507021"/>
            <a:ext cx="6505575" cy="27813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6948" y="2348880"/>
            <a:ext cx="5118754" cy="15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4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3" y="215752"/>
            <a:ext cx="11329259" cy="583558"/>
          </a:xfrm>
        </p:spPr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[7] </a:t>
            </a:r>
            <a:r>
              <a:rPr lang="en-US" altLang="ko-KR" dirty="0" smtClean="0"/>
              <a:t>J. </a:t>
            </a:r>
            <a:r>
              <a:rPr lang="en-US" altLang="ko-KR" dirty="0" err="1" smtClean="0"/>
              <a:t>Vilela</a:t>
            </a:r>
            <a:r>
              <a:rPr lang="en-US" altLang="ko-KR" dirty="0" smtClean="0"/>
              <a:t>, </a:t>
            </a:r>
            <a:r>
              <a:rPr lang="en-US" altLang="ko-KR" dirty="0"/>
              <a:t>et al. "Wireless secrecy regions with friendly jamming," </a:t>
            </a:r>
            <a:r>
              <a:rPr lang="en-US" altLang="ko-KR" i="1" dirty="0"/>
              <a:t>IEEE Transactions on Information Forensics and Security, vol. </a:t>
            </a:r>
            <a:r>
              <a:rPr lang="en-US" altLang="ko-KR" dirty="0"/>
              <a:t>6, no. 2, pp. 256-266, 2011 </a:t>
            </a:r>
            <a:endParaRPr lang="en-US" altLang="ko-KR" dirty="0" smtClean="0"/>
          </a:p>
          <a:p>
            <a:r>
              <a:rPr lang="en-US" altLang="ko-KR" dirty="0" smtClean="0"/>
              <a:t>[11] S. </a:t>
            </a:r>
            <a:r>
              <a:rPr lang="en-US" altLang="ko-KR" dirty="0" err="1" smtClean="0"/>
              <a:t>Gollakota</a:t>
            </a:r>
            <a:r>
              <a:rPr lang="en-US" altLang="ko-KR" dirty="0" smtClean="0"/>
              <a:t>, </a:t>
            </a:r>
            <a:r>
              <a:rPr lang="en-US" altLang="ko-KR" dirty="0"/>
              <a:t>et al. "They can hear your heartbeats: non-invasive security for implantable medical </a:t>
            </a:r>
            <a:r>
              <a:rPr lang="en-US" altLang="ko-KR" dirty="0" smtClean="0"/>
              <a:t>devices,"</a:t>
            </a:r>
            <a:r>
              <a:rPr lang="en-US" altLang="ko-KR" dirty="0"/>
              <a:t> </a:t>
            </a:r>
            <a:r>
              <a:rPr lang="en-US" altLang="ko-KR" i="1" dirty="0"/>
              <a:t>ACM SIGCOMM </a:t>
            </a:r>
            <a:r>
              <a:rPr lang="en-US" altLang="ko-KR" i="1" dirty="0" smtClean="0"/>
              <a:t>vol. </a:t>
            </a:r>
            <a:r>
              <a:rPr lang="en-US" altLang="ko-KR" dirty="0" smtClean="0"/>
              <a:t>41, no. 4, pp. 2-13, 2011</a:t>
            </a:r>
          </a:p>
          <a:p>
            <a:r>
              <a:rPr lang="en-US" altLang="ko-KR" dirty="0" smtClean="0"/>
              <a:t>[21] S. </a:t>
            </a:r>
            <a:r>
              <a:rPr lang="en-US" altLang="ko-KR" dirty="0" err="1" smtClean="0"/>
              <a:t>Goel</a:t>
            </a:r>
            <a:r>
              <a:rPr lang="en-US" altLang="ko-KR" dirty="0"/>
              <a:t>, </a:t>
            </a:r>
            <a:r>
              <a:rPr lang="en-US" altLang="ko-KR" dirty="0" smtClean="0"/>
              <a:t>and R. </a:t>
            </a:r>
            <a:r>
              <a:rPr lang="en-US" altLang="ko-KR" dirty="0" err="1"/>
              <a:t>Negi</a:t>
            </a:r>
            <a:r>
              <a:rPr lang="en-US" altLang="ko-KR" dirty="0"/>
              <a:t>. "Secret communication in presence of colluding </a:t>
            </a:r>
            <a:r>
              <a:rPr lang="en-US" altLang="ko-KR" dirty="0" smtClean="0"/>
              <a:t>eavesdroppers,"</a:t>
            </a:r>
            <a:r>
              <a:rPr lang="en-US" altLang="ko-KR" dirty="0"/>
              <a:t> </a:t>
            </a:r>
            <a:r>
              <a:rPr lang="en-US" altLang="ko-KR" i="1" dirty="0" smtClean="0"/>
              <a:t>MILCOM 2005</a:t>
            </a:r>
          </a:p>
          <a:p>
            <a:r>
              <a:rPr lang="en-US" altLang="ko-KR" dirty="0" smtClean="0"/>
              <a:t>[22] P. Pinto, J. Barros</a:t>
            </a:r>
            <a:r>
              <a:rPr lang="en-US" altLang="ko-KR" dirty="0"/>
              <a:t>, and </a:t>
            </a:r>
            <a:r>
              <a:rPr lang="en-US" altLang="ko-KR" dirty="0" smtClean="0"/>
              <a:t>M. </a:t>
            </a:r>
            <a:r>
              <a:rPr lang="en-US" altLang="ko-KR" dirty="0"/>
              <a:t>Win. "Wireless physical-layer security: The case of colluding </a:t>
            </a:r>
            <a:r>
              <a:rPr lang="en-US" altLang="ko-KR" dirty="0" smtClean="0"/>
              <a:t>eavesdroppers,“</a:t>
            </a:r>
            <a:r>
              <a:rPr lang="en-US" altLang="ko-KR" i="1" dirty="0" smtClean="0"/>
              <a:t> IEEE </a:t>
            </a:r>
            <a:r>
              <a:rPr lang="en-US" altLang="ko-KR" i="1" dirty="0"/>
              <a:t>International Symposium </a:t>
            </a:r>
            <a:r>
              <a:rPr lang="en-US" altLang="ko-KR" i="1" dirty="0" smtClean="0"/>
              <a:t>on </a:t>
            </a:r>
            <a:r>
              <a:rPr lang="en-US" altLang="ko-KR" dirty="0"/>
              <a:t> </a:t>
            </a:r>
            <a:r>
              <a:rPr lang="en-US" altLang="ko-KR" i="1" dirty="0"/>
              <a:t>Information </a:t>
            </a:r>
            <a:r>
              <a:rPr lang="en-US" altLang="ko-KR" i="1" dirty="0" smtClean="0"/>
              <a:t>Theory (ISIT)</a:t>
            </a:r>
            <a:r>
              <a:rPr lang="en-US" altLang="ko-KR" dirty="0" smtClean="0"/>
              <a:t>, 2009</a:t>
            </a:r>
          </a:p>
          <a:p>
            <a:r>
              <a:rPr lang="en-US" altLang="ko-KR" dirty="0" smtClean="0"/>
              <a:t>W. Shen, et </a:t>
            </a:r>
            <a:r>
              <a:rPr lang="en-US" altLang="ko-KR" dirty="0"/>
              <a:t>al. "Ally friendly jamming: How to jam your enemy and maintain your own wireless connectivity at the same </a:t>
            </a:r>
            <a:r>
              <a:rPr lang="en-US" altLang="ko-KR" dirty="0" err="1" smtClean="0"/>
              <a:t>time,“</a:t>
            </a:r>
            <a:r>
              <a:rPr lang="en-US" altLang="ko-KR" i="1" dirty="0" err="1"/>
              <a:t>IEEE</a:t>
            </a:r>
            <a:r>
              <a:rPr lang="en-US" altLang="ko-KR" i="1" dirty="0"/>
              <a:t> Symposium on </a:t>
            </a:r>
            <a:r>
              <a:rPr lang="en-US" altLang="ko-KR" i="1" dirty="0" smtClean="0"/>
              <a:t>Security </a:t>
            </a:r>
            <a:r>
              <a:rPr lang="en-US" altLang="ko-KR" i="1" dirty="0"/>
              <a:t>and Privacy (SP), </a:t>
            </a:r>
            <a:r>
              <a:rPr lang="en-US" altLang="ko-KR" i="1" dirty="0" smtClean="0"/>
              <a:t>2013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264CA-F6F5-42B1-8D08-C9BFD742169F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2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3" y="171958"/>
            <a:ext cx="11329259" cy="671146"/>
          </a:xfrm>
        </p:spPr>
        <p:txBody>
          <a:bodyPr/>
          <a:lstStyle/>
          <a:p>
            <a:r>
              <a:rPr lang="en-US" altLang="ko-KR" sz="3600" dirty="0" smtClean="0"/>
              <a:t>Introduction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264CA-F6F5-42B1-8D08-C9BFD742169F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31373" y="1340768"/>
            <a:ext cx="9265027" cy="1872208"/>
          </a:xfrm>
        </p:spPr>
        <p:txBody>
          <a:bodyPr/>
          <a:lstStyle/>
          <a:p>
            <a:r>
              <a:rPr lang="en-US" altLang="ko-KR" sz="2400" dirty="0" smtClean="0"/>
              <a:t>Jamming?</a:t>
            </a:r>
          </a:p>
          <a:p>
            <a:endParaRPr lang="en-US" altLang="ko-KR" dirty="0"/>
          </a:p>
        </p:txBody>
      </p:sp>
      <p:pic>
        <p:nvPicPr>
          <p:cNvPr id="8" name="Picture 2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151" y="2276872"/>
            <a:ext cx="4337685" cy="369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5409792"/>
              </p:ext>
            </p:extLst>
          </p:nvPr>
        </p:nvGraphicFramePr>
        <p:xfrm>
          <a:off x="7680176" y="1792482"/>
          <a:ext cx="4213423" cy="2141670"/>
        </p:xfrm>
        <a:graphic>
          <a:graphicData uri="http://schemas.openxmlformats.org/presentationml/2006/ole">
            <p:oleObj spid="_x0000_s1132" name="비트맵 이미지" r:id="rId5" imgW="10906200" imgH="5543640" progId="PBrush">
              <p:embed/>
            </p:oleObj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72264" y="3732751"/>
            <a:ext cx="3564558" cy="238914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0627" y="3951267"/>
            <a:ext cx="3646934" cy="24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2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3" y="171957"/>
            <a:ext cx="11329259" cy="671146"/>
          </a:xfrm>
        </p:spPr>
        <p:txBody>
          <a:bodyPr/>
          <a:lstStyle/>
          <a:p>
            <a:r>
              <a:rPr lang="en-US" altLang="ko-KR" sz="3600" dirty="0" smtClean="0"/>
              <a:t>Introduction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264CA-F6F5-42B1-8D08-C9BFD742169F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31373" y="1125686"/>
            <a:ext cx="11329259" cy="5327650"/>
          </a:xfrm>
        </p:spPr>
        <p:txBody>
          <a:bodyPr/>
          <a:lstStyle/>
          <a:p>
            <a:r>
              <a:rPr lang="en-US" altLang="ko-KR" dirty="0" smtClean="0"/>
              <a:t>Target System : </a:t>
            </a:r>
            <a:r>
              <a:rPr lang="en-US" altLang="ko-KR" sz="2400" dirty="0" smtClean="0"/>
              <a:t>Friendly Jamming on IMD(</a:t>
            </a:r>
            <a:r>
              <a:rPr lang="en-US" altLang="ko-KR" sz="2400" dirty="0" err="1" smtClean="0"/>
              <a:t>Implatable</a:t>
            </a:r>
            <a:r>
              <a:rPr lang="en-US" altLang="ko-KR" sz="2400" dirty="0" smtClean="0"/>
              <a:t> Medical Device)</a:t>
            </a:r>
          </a:p>
          <a:p>
            <a:pPr marL="0" indent="0">
              <a:buNone/>
            </a:pPr>
            <a:r>
              <a:rPr lang="en-US" altLang="ko-KR" dirty="0" smtClean="0"/>
              <a:t>“</a:t>
            </a:r>
            <a:r>
              <a:rPr lang="en-US" altLang="ko-KR" b="1" dirty="0" smtClean="0"/>
              <a:t>They Can Hear Your Heartbeats: Non-Invasive Security for Implanted Medical Devices</a:t>
            </a:r>
            <a:r>
              <a:rPr lang="en-US" altLang="ko-KR" dirty="0" smtClean="0"/>
              <a:t>”, 	-	</a:t>
            </a:r>
          </a:p>
          <a:p>
            <a:pPr marL="0" indent="0">
              <a:buNone/>
            </a:pPr>
            <a:r>
              <a:rPr lang="en-US" altLang="ko-KR" dirty="0" smtClean="0"/>
              <a:t>         </a:t>
            </a:r>
          </a:p>
          <a:p>
            <a:pPr marL="0" indent="0">
              <a:buNone/>
            </a:pPr>
            <a:r>
              <a:rPr lang="en-US" altLang="ko-KR" dirty="0" smtClean="0"/>
              <a:t>         SIGCOMM’11 Best Paper Award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1199456" y="3424915"/>
            <a:ext cx="3672408" cy="144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891" indent="-342891" algn="l" rtl="0" eaLnBrk="0" fontAlgn="base" latinLnBrk="1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FontTx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32" indent="-285744" algn="l" rtl="0" eaLnBrk="0" fontAlgn="base" latinLnBrk="1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FontTx/>
              <a:buBlip>
                <a:blip r:embed="rId4"/>
              </a:buBlip>
              <a:defRPr kumimoji="1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971" indent="-228594" algn="l" rtl="0" eaLnBrk="0" fontAlgn="base" latinLnBrk="1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FontTx/>
              <a:buBlip>
                <a:blip r:embed="rId5"/>
              </a:buBlip>
              <a:defRPr kumimoji="1"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160" indent="-228594" algn="l" rtl="0" eaLnBrk="0" fontAlgn="base" latinLnBrk="1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 kumimoji="1"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754" indent="0" algn="l" rtl="0" eaLnBrk="0" fontAlgn="base" latinLnBrk="1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rtl="0" fontAlgn="base" latinLnBrk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+mn-ea"/>
                <a:ea typeface="+mn-ea"/>
              </a:defRPr>
            </a:lvl6pPr>
            <a:lvl7pPr marL="2971726" indent="-228594" algn="l" rtl="0" fontAlgn="base" latinLnBrk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+mn-ea"/>
                <a:ea typeface="+mn-ea"/>
              </a:defRPr>
            </a:lvl7pPr>
            <a:lvl8pPr marL="3428914" indent="-228594" algn="l" rtl="0" fontAlgn="base" latinLnBrk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+mn-ea"/>
                <a:ea typeface="+mn-ea"/>
              </a:defRPr>
            </a:lvl8pPr>
            <a:lvl9pPr marL="3886103" indent="-228594" algn="l" rtl="0" fontAlgn="base" latinLnBrk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+mn-ea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ko-KR" kern="0" dirty="0" smtClean="0"/>
              <a:t> - No communication with IMD</a:t>
            </a:r>
          </a:p>
          <a:p>
            <a:pPr marL="0" indent="0">
              <a:buFontTx/>
              <a:buNone/>
            </a:pPr>
            <a:r>
              <a:rPr lang="en-US" altLang="ko-KR" kern="0" dirty="0" smtClean="0"/>
              <a:t> - No eavesdropping on IMD’s         </a:t>
            </a:r>
          </a:p>
          <a:p>
            <a:pPr marL="0" indent="0">
              <a:buFontTx/>
              <a:buNone/>
            </a:pPr>
            <a:r>
              <a:rPr lang="en-US" altLang="ko-KR" kern="0" dirty="0" smtClean="0"/>
              <a:t>   message</a:t>
            </a:r>
            <a:endParaRPr lang="ko-KR" altLang="en-US" kern="0" dirty="0"/>
          </a:p>
        </p:txBody>
      </p:sp>
      <p:pic>
        <p:nvPicPr>
          <p:cNvPr id="7" name="Picture 2" descr="an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813" y="2130638"/>
            <a:ext cx="6388953" cy="36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199456" y="3356992"/>
            <a:ext cx="3672408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016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9100" y="150364"/>
            <a:ext cx="11365532" cy="671146"/>
          </a:xfrm>
        </p:spPr>
        <p:txBody>
          <a:bodyPr/>
          <a:lstStyle/>
          <a:p>
            <a:r>
              <a:rPr lang="en-US" altLang="ko-KR" sz="3600" dirty="0" smtClean="0"/>
              <a:t>Background</a:t>
            </a:r>
            <a:endParaRPr lang="ko-KR" altLang="en-US" sz="3600" dirty="0"/>
          </a:p>
        </p:txBody>
      </p:sp>
      <p:sp>
        <p:nvSpPr>
          <p:cNvPr id="10" name="타원 9"/>
          <p:cNvSpPr/>
          <p:nvPr/>
        </p:nvSpPr>
        <p:spPr>
          <a:xfrm>
            <a:off x="4185275" y="1695770"/>
            <a:ext cx="4356100" cy="43561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7278917" y="1695770"/>
            <a:ext cx="4356100" cy="435610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1424" y="3621919"/>
            <a:ext cx="503802" cy="50380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J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직선 연결선 12"/>
          <p:cNvCxnSpPr>
            <a:stCxn id="12" idx="0"/>
          </p:cNvCxnSpPr>
          <p:nvPr/>
        </p:nvCxnSpPr>
        <p:spPr>
          <a:xfrm flipV="1">
            <a:off x="6363325" y="3321371"/>
            <a:ext cx="0" cy="3005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9449788" y="3321370"/>
            <a:ext cx="0" cy="304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11188600" y="3321370"/>
            <a:ext cx="0" cy="292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이등변 삼각형 15"/>
          <p:cNvSpPr/>
          <p:nvPr/>
        </p:nvSpPr>
        <p:spPr>
          <a:xfrm rot="10800000">
            <a:off x="6140776" y="3109954"/>
            <a:ext cx="441064" cy="268941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등변 삼각형 16"/>
          <p:cNvSpPr/>
          <p:nvPr/>
        </p:nvSpPr>
        <p:spPr>
          <a:xfrm rot="10800000">
            <a:off x="9229256" y="3109954"/>
            <a:ext cx="441064" cy="268941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이등변 삼각형 17"/>
          <p:cNvSpPr/>
          <p:nvPr/>
        </p:nvSpPr>
        <p:spPr>
          <a:xfrm rot="10800000">
            <a:off x="10969692" y="3109954"/>
            <a:ext cx="441064" cy="268941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7645546" y="3109954"/>
            <a:ext cx="503802" cy="1015767"/>
            <a:chOff x="5651928" y="3518827"/>
            <a:chExt cx="503802" cy="1015767"/>
          </a:xfrm>
        </p:grpSpPr>
        <p:cxnSp>
          <p:nvCxnSpPr>
            <p:cNvPr id="20" name="직선 연결선 19"/>
            <p:cNvCxnSpPr/>
            <p:nvPr/>
          </p:nvCxnSpPr>
          <p:spPr>
            <a:xfrm flipV="1">
              <a:off x="5905317" y="3730243"/>
              <a:ext cx="0" cy="2921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이등변 삼각형 20"/>
            <p:cNvSpPr/>
            <p:nvPr/>
          </p:nvSpPr>
          <p:spPr>
            <a:xfrm rot="10800000">
              <a:off x="5693077" y="3518827"/>
              <a:ext cx="441064" cy="26894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651928" y="4030792"/>
              <a:ext cx="503802" cy="50380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solidFill>
                    <a:schemeClr val="tx1"/>
                  </a:solidFill>
                </a:rPr>
                <a:t>A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9205065" y="3621919"/>
            <a:ext cx="503802" cy="50380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D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0936699" y="3621919"/>
            <a:ext cx="503802" cy="50380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R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1139" y="1613471"/>
            <a:ext cx="3216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ym typeface="Wingdings" panose="05000000000000000000" pitchFamily="2" charset="2"/>
              </a:rPr>
              <a:t>1. Remote jammer system</a:t>
            </a:r>
            <a:endParaRPr lang="ko-KR" alt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021139" y="1626239"/>
            <a:ext cx="31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ym typeface="Wingdings" panose="05000000000000000000" pitchFamily="2" charset="2"/>
              </a:rPr>
              <a:t>2. Nearby jammer system</a:t>
            </a:r>
            <a:endParaRPr lang="ko-KR" altLang="en-US" sz="20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6616092"/>
              </p:ext>
            </p:extLst>
          </p:nvPr>
        </p:nvGraphicFramePr>
        <p:xfrm>
          <a:off x="1193650" y="2442422"/>
          <a:ext cx="2732548" cy="88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187">
                  <a:extLst>
                    <a:ext uri="{9D8B030D-6E8A-4147-A177-3AD203B41FA5}">
                      <a16:colId xmlns:a16="http://schemas.microsoft.com/office/drawing/2014/main" xmlns="" val="2974642386"/>
                    </a:ext>
                  </a:extLst>
                </a:gridCol>
                <a:gridCol w="1115361">
                  <a:extLst>
                    <a:ext uri="{9D8B030D-6E8A-4147-A177-3AD203B41FA5}">
                      <a16:colId xmlns:a16="http://schemas.microsoft.com/office/drawing/2014/main" xmlns="" val="1553342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Jamming</a:t>
                      </a:r>
                      <a:r>
                        <a:rPr lang="en-US" altLang="ko-KR" sz="1400" baseline="0" dirty="0" smtClean="0"/>
                        <a:t> type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1.Remote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301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Distance</a:t>
                      </a:r>
                      <a:r>
                        <a:rPr lang="en-US" altLang="ko-KR" sz="1400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1400" baseline="0" dirty="0" smtClean="0"/>
                        <a:t>Device-Jammer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Far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0396316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8236229"/>
              </p:ext>
            </p:extLst>
          </p:nvPr>
        </p:nvGraphicFramePr>
        <p:xfrm>
          <a:off x="3926197" y="2442422"/>
          <a:ext cx="1054595" cy="88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595">
                  <a:extLst>
                    <a:ext uri="{9D8B030D-6E8A-4147-A177-3AD203B41FA5}">
                      <a16:colId xmlns:a16="http://schemas.microsoft.com/office/drawing/2014/main" xmlns="" val="2513426513"/>
                    </a:ext>
                  </a:extLst>
                </a:gridCol>
              </a:tblGrid>
              <a:tr h="3705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2.Nearby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3101053"/>
                  </a:ext>
                </a:extLst>
              </a:tr>
              <a:tr h="5167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Near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62513068"/>
                  </a:ext>
                </a:extLst>
              </a:tr>
            </a:tbl>
          </a:graphicData>
        </a:graphic>
      </p:graphicFrame>
      <p:sp>
        <p:nvSpPr>
          <p:cNvPr id="32" name="내용 개체 틀 5"/>
          <p:cNvSpPr>
            <a:spLocks noGrp="1"/>
          </p:cNvSpPr>
          <p:nvPr>
            <p:ph idx="1"/>
          </p:nvPr>
        </p:nvSpPr>
        <p:spPr>
          <a:xfrm>
            <a:off x="431373" y="980728"/>
            <a:ext cx="11329259" cy="5327650"/>
          </a:xfrm>
        </p:spPr>
        <p:txBody>
          <a:bodyPr/>
          <a:lstStyle/>
          <a:p>
            <a:r>
              <a:rPr lang="en-US" altLang="ko-KR" sz="2400" dirty="0" smtClean="0"/>
              <a:t>Friendly Jamming</a:t>
            </a:r>
            <a:r>
              <a:rPr lang="ko-KR" altLang="en-US" sz="2400" dirty="0"/>
              <a:t> </a:t>
            </a:r>
            <a:r>
              <a:rPr lang="en-US" altLang="ko-KR" sz="2400" dirty="0" smtClean="0"/>
              <a:t>Scenario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35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735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837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8751 -4.8148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1879 0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18816 0.00208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879 -4.81481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3.75E-6 0.00023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3" y="171957"/>
            <a:ext cx="11329259" cy="671146"/>
          </a:xfrm>
        </p:spPr>
        <p:txBody>
          <a:bodyPr/>
          <a:lstStyle/>
          <a:p>
            <a:r>
              <a:rPr lang="en-US" altLang="ko-KR" sz="3600" dirty="0" smtClean="0"/>
              <a:t>Background</a:t>
            </a:r>
            <a:endParaRPr lang="ko-KR" altLang="en-US" sz="36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Previous Work</a:t>
            </a:r>
          </a:p>
          <a:p>
            <a:pPr lvl="2"/>
            <a:r>
              <a:rPr lang="en-US" altLang="ko-KR" dirty="0" smtClean="0"/>
              <a:t>R. </a:t>
            </a:r>
            <a:r>
              <a:rPr lang="en-US" altLang="ko-KR" dirty="0" err="1" smtClean="0"/>
              <a:t>Negi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S.Goel</a:t>
            </a:r>
            <a:r>
              <a:rPr lang="en-US" altLang="ko-KR" dirty="0" smtClean="0"/>
              <a:t>, “</a:t>
            </a:r>
            <a:r>
              <a:rPr lang="en-US" altLang="ko-KR" sz="2000" dirty="0" smtClean="0"/>
              <a:t>Secret communication using artificial noise</a:t>
            </a:r>
            <a:r>
              <a:rPr lang="en-US" altLang="ko-KR" dirty="0" smtClean="0"/>
              <a:t>,” VTC 2005</a:t>
            </a:r>
          </a:p>
          <a:p>
            <a:pPr lvl="2"/>
            <a:r>
              <a:rPr lang="en-US" altLang="ko-KR" dirty="0" err="1" smtClean="0"/>
              <a:t>S.Goel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R.Negi</a:t>
            </a:r>
            <a:r>
              <a:rPr lang="en-US" altLang="ko-KR" dirty="0" smtClean="0"/>
              <a:t>, “</a:t>
            </a:r>
            <a:r>
              <a:rPr lang="en-US" altLang="ko-KR" sz="2000" dirty="0" smtClean="0"/>
              <a:t>Guaranteeing secrecy using artificial noise</a:t>
            </a:r>
            <a:r>
              <a:rPr lang="en-US" altLang="ko-KR" dirty="0" smtClean="0"/>
              <a:t>,” IEEE Trans. Wireless </a:t>
            </a:r>
            <a:r>
              <a:rPr lang="en-US" altLang="ko-KR" dirty="0" err="1" smtClean="0"/>
              <a:t>Commun</a:t>
            </a:r>
            <a:r>
              <a:rPr lang="en-US" altLang="ko-KR" dirty="0" smtClean="0"/>
              <a:t>., 2008</a:t>
            </a:r>
          </a:p>
          <a:p>
            <a:pPr lvl="2"/>
            <a:r>
              <a:rPr lang="en-US" altLang="ko-KR" dirty="0" smtClean="0"/>
              <a:t>L. Dong, et al., “</a:t>
            </a:r>
            <a:r>
              <a:rPr lang="en-US" altLang="ko-KR" sz="2000" dirty="0" smtClean="0"/>
              <a:t>Cooperative jamming for wireless physical layer security</a:t>
            </a:r>
            <a:r>
              <a:rPr lang="en-US" altLang="ko-KR" dirty="0" smtClean="0"/>
              <a:t>,” SSP 2009</a:t>
            </a:r>
          </a:p>
          <a:p>
            <a:pPr lvl="2"/>
            <a:r>
              <a:rPr lang="en-US" altLang="ko-KR" dirty="0" smtClean="0"/>
              <a:t>J. </a:t>
            </a:r>
            <a:r>
              <a:rPr lang="en-US" altLang="ko-KR" dirty="0" err="1" smtClean="0"/>
              <a:t>Vilela</a:t>
            </a:r>
            <a:r>
              <a:rPr lang="en-US" altLang="ko-KR" dirty="0" smtClean="0"/>
              <a:t>, et al., “</a:t>
            </a:r>
            <a:r>
              <a:rPr lang="en-US" altLang="ko-KR" sz="2000" dirty="0" smtClean="0"/>
              <a:t>Friendly jamming for wireless security</a:t>
            </a:r>
            <a:r>
              <a:rPr lang="en-US" altLang="ko-KR" dirty="0" smtClean="0"/>
              <a:t>,” ICC 2010</a:t>
            </a:r>
          </a:p>
          <a:p>
            <a:pPr lvl="2"/>
            <a:r>
              <a:rPr lang="en-US" altLang="ko-KR" dirty="0" smtClean="0"/>
              <a:t>J. </a:t>
            </a:r>
            <a:r>
              <a:rPr lang="en-US" altLang="ko-KR" dirty="0" err="1" smtClean="0"/>
              <a:t>Vilela</a:t>
            </a:r>
            <a:r>
              <a:rPr lang="en-US" altLang="ko-KR" dirty="0" smtClean="0"/>
              <a:t>, </a:t>
            </a:r>
            <a:r>
              <a:rPr lang="en-US" altLang="ko-KR" dirty="0"/>
              <a:t>et al. </a:t>
            </a:r>
            <a:r>
              <a:rPr lang="en-US" altLang="ko-KR" dirty="0" smtClean="0"/>
              <a:t>“</a:t>
            </a:r>
            <a:r>
              <a:rPr lang="en-US" altLang="ko-KR" sz="2000" dirty="0" smtClean="0"/>
              <a:t>Wireless </a:t>
            </a:r>
            <a:r>
              <a:rPr lang="en-US" altLang="ko-KR" sz="2000" dirty="0"/>
              <a:t>secrecy regions with friendly </a:t>
            </a:r>
            <a:r>
              <a:rPr lang="en-US" altLang="ko-KR" sz="2000" dirty="0" smtClean="0"/>
              <a:t>jamming</a:t>
            </a:r>
            <a:r>
              <a:rPr lang="en-US" altLang="ko-KR" dirty="0" smtClean="0"/>
              <a:t>,”</a:t>
            </a:r>
            <a:r>
              <a:rPr lang="en-US" altLang="ko-KR" dirty="0"/>
              <a:t> </a:t>
            </a:r>
            <a:r>
              <a:rPr lang="en-US" altLang="ko-KR" i="1" dirty="0"/>
              <a:t>IEEE </a:t>
            </a:r>
            <a:r>
              <a:rPr lang="en-US" altLang="ko-KR" i="1" dirty="0" smtClean="0"/>
              <a:t>Trans. Info. </a:t>
            </a:r>
            <a:r>
              <a:rPr lang="en-US" altLang="ko-KR" i="1" dirty="0"/>
              <a:t>Forensics and </a:t>
            </a:r>
            <a:r>
              <a:rPr lang="en-US" altLang="ko-KR" i="1" dirty="0" smtClean="0"/>
              <a:t>Security, </a:t>
            </a:r>
            <a:r>
              <a:rPr lang="en-US" altLang="ko-KR" dirty="0" smtClean="0"/>
              <a:t>2011</a:t>
            </a:r>
          </a:p>
          <a:p>
            <a:pPr lvl="2"/>
            <a:endParaRPr lang="en-US" altLang="ko-KR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99456" y="4114167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ko-KR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Considered only remote jamming, single antenna, passive eavesdropper 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4223792" y="5316542"/>
                <a:ext cx="39829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ym typeface="Wingdings" panose="05000000000000000000" pitchFamily="2" charset="2"/>
                  </a:rPr>
                  <a:t>-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ko-KR" dirty="0" smtClean="0"/>
                  <a:t>402-405 MHz MICS band</a:t>
                </a:r>
                <a:r>
                  <a:rPr lang="en-US" altLang="ko-KR" sz="1600" dirty="0" smtClean="0"/>
                  <a:t>(</a:t>
                </a:r>
                <a14:m>
                  <m:oMath xmlns:m="http://schemas.openxmlformats.org/officeDocument/2006/math">
                    <m:r>
                      <a:rPr lang="ko-KR" altLang="en-US" sz="16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 smtClean="0"/>
                  <a:t>=75cm)</a:t>
                </a:r>
                <a:endParaRPr lang="ko-KR" alt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5316542"/>
                <a:ext cx="3982969" cy="369332"/>
              </a:xfrm>
              <a:prstGeom prst="rect">
                <a:avLst/>
              </a:prstGeom>
              <a:blipFill>
                <a:blip r:embed="rId3" cstate="print"/>
                <a:stretch>
                  <a:fillRect l="-1378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223792" y="5753090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smtClean="0"/>
              <a:t>Strong Attacker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4236175" y="4807106"/>
            <a:ext cx="3946432" cy="1315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260329" y="487918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ym typeface="Wingdings" panose="05000000000000000000" pitchFamily="2" charset="2"/>
              </a:rPr>
              <a:t>-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/>
              <a:t>Nearby Jamming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11730" y="5063848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+mj-lt"/>
                <a:cs typeface="Times New Roman" panose="02020603050405020304" pitchFamily="18" charset="0"/>
              </a:rPr>
              <a:t>Condition</a:t>
            </a:r>
            <a:endParaRPr lang="ko-KR" alt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735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813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3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9100" y="101601"/>
            <a:ext cx="11293524" cy="735112"/>
          </a:xfrm>
        </p:spPr>
        <p:txBody>
          <a:bodyPr>
            <a:normAutofit/>
          </a:bodyPr>
          <a:lstStyle/>
          <a:p>
            <a:r>
              <a:rPr lang="en-US" altLang="ko-KR" dirty="0"/>
              <a:t>Jamming Mitigation Using Channel Resolution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1513467"/>
            <a:ext cx="4375588" cy="4220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/>
              <p:cNvSpPr txBox="1"/>
              <p:nvPr/>
            </p:nvSpPr>
            <p:spPr>
              <a:xfrm>
                <a:off x="3029495" y="3068960"/>
                <a:ext cx="1434815" cy="709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AD</m:t>
                          </m:r>
                          <m:r>
                            <a:rPr lang="en-US" altLang="ko-KR" sz="20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≠ 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BD</m:t>
                          </m:r>
                        </m:e>
                      </m:acc>
                      <m:r>
                        <a:rPr lang="en-US" altLang="ko-KR" sz="20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altLang="ko-KR" sz="2000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J</m:t>
                          </m:r>
                          <m:r>
                            <a:rPr lang="en-US" altLang="ko-KR" sz="20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</m:e>
                      </m:acc>
                      <m:r>
                        <a:rPr lang="en-US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J</m:t>
                          </m:r>
                        </m:e>
                      </m:acc>
                      <m:r>
                        <a:rPr lang="en-US" altLang="ko-KR" sz="20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95" y="3068960"/>
                <a:ext cx="1434815" cy="709297"/>
              </a:xfrm>
              <a:prstGeom prst="rect">
                <a:avLst/>
              </a:prstGeom>
              <a:blipFill>
                <a:blip r:embed="rId4" cstate="print"/>
                <a:stretch>
                  <a:fillRect r="-9362" b="-68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7688" y="1593057"/>
            <a:ext cx="5012103" cy="4072993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9398000" y="1917700"/>
            <a:ext cx="1283847" cy="3866108"/>
          </a:xfrm>
          <a:prstGeom prst="rect">
            <a:avLst/>
          </a:prstGeom>
          <a:noFill/>
          <a:ln w="476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7899400" y="1917700"/>
            <a:ext cx="1283847" cy="3866108"/>
          </a:xfrm>
          <a:prstGeom prst="rect">
            <a:avLst/>
          </a:prstGeom>
          <a:noFill/>
          <a:ln w="476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3028103" y="3044604"/>
            <a:ext cx="1340697" cy="71406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688401" y="5733927"/>
            <a:ext cx="419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A simplified scenario of our attack</a:t>
            </a:r>
            <a:endParaRPr lang="ko-KR" alt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6445589" y="5745956"/>
            <a:ext cx="4340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Waveform of signal on antenna A,B</a:t>
            </a:r>
            <a:endParaRPr lang="ko-KR" altLang="en-US" sz="2000" dirty="0"/>
          </a:p>
        </p:txBody>
      </p:sp>
      <p:sp>
        <p:nvSpPr>
          <p:cNvPr id="13" name="내용 개체 틀 5"/>
          <p:cNvSpPr>
            <a:spLocks noGrp="1"/>
          </p:cNvSpPr>
          <p:nvPr>
            <p:ph idx="1"/>
          </p:nvPr>
        </p:nvSpPr>
        <p:spPr>
          <a:xfrm>
            <a:off x="431373" y="980728"/>
            <a:ext cx="11329259" cy="5327650"/>
          </a:xfrm>
        </p:spPr>
        <p:txBody>
          <a:bodyPr/>
          <a:lstStyle/>
          <a:p>
            <a:r>
              <a:rPr lang="en-US" altLang="ko-KR" sz="2400" dirty="0" smtClean="0"/>
              <a:t>Friendly Jamming</a:t>
            </a:r>
            <a:r>
              <a:rPr lang="ko-KR" altLang="en-US" sz="2400" dirty="0"/>
              <a:t> </a:t>
            </a:r>
            <a:r>
              <a:rPr lang="en-US" altLang="ko-KR" sz="2400" dirty="0" smtClean="0"/>
              <a:t>Scenario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735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6</a:t>
            </a:r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5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내용 개체 틀 5"/>
          <p:cNvSpPr>
            <a:spLocks noGrp="1"/>
          </p:cNvSpPr>
          <p:nvPr>
            <p:ph idx="1"/>
          </p:nvPr>
        </p:nvSpPr>
        <p:spPr>
          <a:xfrm>
            <a:off x="431373" y="980728"/>
            <a:ext cx="11329259" cy="5327650"/>
          </a:xfrm>
        </p:spPr>
        <p:txBody>
          <a:bodyPr/>
          <a:lstStyle/>
          <a:p>
            <a:r>
              <a:rPr lang="en-US" altLang="ko-KR" sz="2400" dirty="0" smtClean="0"/>
              <a:t>Geometry of the simulations: isosceles trapezoid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9900" y="101600"/>
            <a:ext cx="11242724" cy="733767"/>
          </a:xfrm>
        </p:spPr>
        <p:txBody>
          <a:bodyPr>
            <a:normAutofit/>
          </a:bodyPr>
          <a:lstStyle/>
          <a:p>
            <a:r>
              <a:rPr lang="en-US" altLang="ko-KR" dirty="0"/>
              <a:t>Jamming Mitigation Using Channel Resolution</a:t>
            </a:r>
          </a:p>
        </p:txBody>
      </p:sp>
      <p:sp>
        <p:nvSpPr>
          <p:cNvPr id="35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735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7</a:t>
            </a:r>
            <a:endParaRPr lang="en-US" altLang="ko-K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3146589" y="5252301"/>
                <a:ext cx="5731313" cy="131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ko-KR" alt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(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l-GR" altLang="ko-KR" i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Δ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ko-KR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𝑟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ko-KR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l-GR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Δ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ko-KR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  <m:r>
                                                      <a:rPr lang="ko-KR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𝜆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m:rPr>
                                        <m:nor/>
                                      </m:rPr>
                                      <a:rPr lang="ko-KR" altLang="en-US" dirty="0"/>
                                      <m:t> </m:t>
                                    </m:r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ko-KR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(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l-GR" altLang="ko-KR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Δ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𝑟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ko-KR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l-GR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Δ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  <m:r>
                                                      <a:rPr lang="ko-KR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𝜆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m:rPr>
                                        <m:nor/>
                                      </m:rPr>
                                      <a:rPr lang="ko-KR" altLang="en-US" dirty="0"/>
                                      <m:t> </m:t>
                                    </m:r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ko-KR" altLang="en-US" i="1" dirty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(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l-GR" altLang="ko-KR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Δ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𝑟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ko-KR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+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l-GR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Δ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  <m:r>
                                                      <a:rPr lang="ko-KR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𝜆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m:rPr>
                                        <m:nor/>
                                      </m:rPr>
                                      <a:rPr lang="ko-KR" altLang="en-US" dirty="0"/>
                                      <m:t> </m:t>
                                    </m:r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ko-KR" altLang="en-US" i="1" dirty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(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l-GR" altLang="ko-KR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Δ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𝑟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</m:t>
                                                        </m:r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l-GR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Δ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)</m:t>
                                                    </m:r>
                                                    <m:r>
                                                      <a:rPr lang="ko-KR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𝜆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m:rPr>
                                        <m:nor/>
                                      </m:rPr>
                                      <a:rPr lang="ko-KR" altLang="en-US" dirty="0"/>
                                      <m:t> </m:t>
                                    </m:r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ko-KR" altLang="en-US" i="1" dirty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589" y="5252301"/>
                <a:ext cx="5731313" cy="131029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 dirty="0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그룹 53"/>
          <p:cNvGrpSpPr/>
          <p:nvPr/>
        </p:nvGrpSpPr>
        <p:grpSpPr>
          <a:xfrm>
            <a:off x="1559496" y="1556792"/>
            <a:ext cx="8972609" cy="3675441"/>
            <a:chOff x="1533703" y="1806832"/>
            <a:chExt cx="8972609" cy="3675441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3703" y="1806832"/>
              <a:ext cx="8972609" cy="3675441"/>
            </a:xfrm>
            <a:prstGeom prst="rect">
              <a:avLst/>
            </a:prstGeom>
          </p:spPr>
        </p:pic>
        <p:cxnSp>
          <p:nvCxnSpPr>
            <p:cNvPr id="36" name="직선 연결선 35"/>
            <p:cNvCxnSpPr/>
            <p:nvPr/>
          </p:nvCxnSpPr>
          <p:spPr>
            <a:xfrm>
              <a:off x="2922910" y="2262991"/>
              <a:ext cx="6341442" cy="196760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940992" y="2852936"/>
                  <a:ext cx="4482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992" y="2852936"/>
                  <a:ext cx="448263" cy="307777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2162" r="-4054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261115" y="2155542"/>
                  <a:ext cx="4482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115" y="2155542"/>
                  <a:ext cx="448264" cy="307777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12329" r="-411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직선 연결선 45"/>
            <p:cNvCxnSpPr/>
            <p:nvPr/>
          </p:nvCxnSpPr>
          <p:spPr>
            <a:xfrm flipV="1">
              <a:off x="2922910" y="2848759"/>
              <a:ext cx="6341442" cy="197178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145398" y="4519572"/>
                  <a:ext cx="44230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5398" y="4519572"/>
                  <a:ext cx="442301" cy="307777"/>
                </a:xfrm>
                <a:prstGeom prst="rect">
                  <a:avLst/>
                </a:prstGeom>
                <a:blipFill>
                  <a:blip r:embed="rId7" cstate="print"/>
                  <a:stretch>
                    <a:fillRect l="-12500" r="-4167" b="-1764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798858" y="3835929"/>
                  <a:ext cx="44230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858" y="3835929"/>
                  <a:ext cx="442301" cy="307777"/>
                </a:xfrm>
                <a:prstGeom prst="rect">
                  <a:avLst/>
                </a:prstGeom>
                <a:blipFill>
                  <a:blip r:embed="rId8" cstate="print"/>
                  <a:stretch>
                    <a:fillRect l="-12329" r="-2740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/>
          <a:srcRect l="54725" t="38450" r="30510" b="55950"/>
          <a:stretch>
            <a:fillRect/>
          </a:stretch>
        </p:blipFill>
        <p:spPr bwMode="auto">
          <a:xfrm>
            <a:off x="3719736" y="5229200"/>
            <a:ext cx="48245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8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내용 개체 틀 5"/>
          <p:cNvSpPr>
            <a:spLocks noGrp="1"/>
          </p:cNvSpPr>
          <p:nvPr>
            <p:ph idx="1"/>
          </p:nvPr>
        </p:nvSpPr>
        <p:spPr>
          <a:xfrm>
            <a:off x="431373" y="980728"/>
            <a:ext cx="11329259" cy="5327650"/>
          </a:xfrm>
        </p:spPr>
        <p:txBody>
          <a:bodyPr/>
          <a:lstStyle/>
          <a:p>
            <a:r>
              <a:rPr lang="en-US" altLang="ko-KR" sz="2400" dirty="0" smtClean="0"/>
              <a:t>Geometry of the simulations: isosceles trapezoid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9900" y="101600"/>
            <a:ext cx="11242724" cy="733767"/>
          </a:xfrm>
        </p:spPr>
        <p:txBody>
          <a:bodyPr>
            <a:normAutofit/>
          </a:bodyPr>
          <a:lstStyle/>
          <a:p>
            <a:r>
              <a:rPr lang="en-US" altLang="ko-KR" dirty="0"/>
              <a:t>Jamming Mitigation Using Channel Resolution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6849" y="2663265"/>
            <a:ext cx="8381189" cy="3220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9777" y="1396345"/>
            <a:ext cx="40174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DJ : 5cm, 15cm, 30cm       </a:t>
            </a:r>
          </a:p>
          <a:p>
            <a:r>
              <a:rPr lang="en-US" altLang="ko-KR" sz="2400" dirty="0" smtClean="0"/>
              <a:t>AB : 35cm, 50cm, 100cm</a:t>
            </a:r>
          </a:p>
          <a:p>
            <a:r>
              <a:rPr lang="en-US" altLang="ko-KR" sz="2400" dirty="0" smtClean="0"/>
              <a:t>Band : MICS, ISM </a:t>
            </a:r>
            <a:endParaRPr lang="ko-KR" altLang="en-US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623754" y="4392281"/>
                <a:ext cx="2569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dirty="0" smtClean="0"/>
                  <a:t>= Length of </a:t>
                </a:r>
                <a:r>
                  <a:rPr lang="en-US" altLang="ko-KR" dirty="0" err="1" smtClean="0"/>
                  <a:t>Tx</a:t>
                </a:r>
                <a:r>
                  <a:rPr lang="en-US" altLang="ko-KR" dirty="0" smtClean="0"/>
                  <a:t> array</a:t>
                </a:r>
                <a:endParaRPr lang="ko-KR" alt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4" y="4392281"/>
                <a:ext cx="2569678" cy="369332"/>
              </a:xfrm>
              <a:prstGeom prst="rect">
                <a:avLst/>
              </a:prstGeom>
              <a:blipFill>
                <a:blip r:embed="rId4" cstate="print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9259754" y="4112881"/>
                <a:ext cx="2569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dirty="0" smtClean="0"/>
                  <a:t>= Length of Rx array</a:t>
                </a:r>
                <a:endParaRPr lang="ko-KR" alt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754" y="4112881"/>
                <a:ext cx="2569678" cy="369332"/>
              </a:xfrm>
              <a:prstGeom prst="rect">
                <a:avLst/>
              </a:prstGeom>
              <a:blipFill>
                <a:blip r:embed="rId5" cstate="print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/>
          <p:cNvSpPr/>
          <p:nvPr/>
        </p:nvSpPr>
        <p:spPr>
          <a:xfrm>
            <a:off x="469900" y="2718828"/>
            <a:ext cx="11359532" cy="2997199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72402" y="1577331"/>
            <a:ext cx="525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ym typeface="Wingdings" panose="05000000000000000000" pitchFamily="2" charset="2"/>
              </a:rPr>
              <a:t>  </a:t>
            </a:r>
            <a:r>
              <a:rPr lang="en-US" altLang="ko-KR" sz="2400" dirty="0" smtClean="0"/>
              <a:t>Investigated the performance for</a:t>
            </a:r>
            <a:endParaRPr lang="ko-KR" altLang="en-US" sz="2400" dirty="0"/>
          </a:p>
        </p:txBody>
      </p:sp>
      <p:grpSp>
        <p:nvGrpSpPr>
          <p:cNvPr id="3" name="그룹 2"/>
          <p:cNvGrpSpPr/>
          <p:nvPr/>
        </p:nvGrpSpPr>
        <p:grpSpPr>
          <a:xfrm>
            <a:off x="3098800" y="2753044"/>
            <a:ext cx="5436684" cy="2942049"/>
            <a:chOff x="3098800" y="2193216"/>
            <a:chExt cx="5436684" cy="2942049"/>
          </a:xfrm>
        </p:grpSpPr>
        <p:grpSp>
          <p:nvGrpSpPr>
            <p:cNvPr id="16" name="그룹 15"/>
            <p:cNvGrpSpPr/>
            <p:nvPr/>
          </p:nvGrpSpPr>
          <p:grpSpPr>
            <a:xfrm>
              <a:off x="3124200" y="2193216"/>
              <a:ext cx="5411284" cy="2520372"/>
              <a:chOff x="3124200" y="2193216"/>
              <a:chExt cx="5411284" cy="2520372"/>
            </a:xfrm>
          </p:grpSpPr>
          <p:cxnSp>
            <p:nvCxnSpPr>
              <p:cNvPr id="17" name="직선 연결선 16"/>
              <p:cNvCxnSpPr/>
              <p:nvPr/>
            </p:nvCxnSpPr>
            <p:spPr>
              <a:xfrm>
                <a:off x="3289300" y="2590800"/>
                <a:ext cx="0" cy="21082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8318500" y="3124200"/>
                <a:ext cx="0" cy="107758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124200" y="2193216"/>
                <a:ext cx="3577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ko-KR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53400" y="2692400"/>
                <a:ext cx="320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ko-KR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28000" y="4229100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ko-KR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직선 연결선 21"/>
              <p:cNvCxnSpPr/>
              <p:nvPr/>
            </p:nvCxnSpPr>
            <p:spPr>
              <a:xfrm>
                <a:off x="3284909" y="3672839"/>
                <a:ext cx="5025654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588000" y="3327400"/>
                <a:ext cx="33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ko-KR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3244232" y="2590800"/>
                <a:ext cx="95868" cy="9586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3244232" y="4617720"/>
                <a:ext cx="95868" cy="9586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8265812" y="4168140"/>
                <a:ext cx="95868" cy="9586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8265812" y="3101340"/>
                <a:ext cx="95868" cy="9586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098800" y="46736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ko-K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68065" y="4268473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100cm</a:t>
            </a:r>
            <a:endParaRPr lang="ko-KR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347041" y="4331352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7.5cm</a:t>
            </a:r>
            <a:endParaRPr lang="ko-KR" alt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347041" y="3804227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7.5cm</a:t>
            </a:r>
            <a:endParaRPr lang="ko-KR" altLang="en-US" sz="1600" dirty="0"/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3291840" y="4782578"/>
            <a:ext cx="4994730" cy="44607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3291840" y="3199825"/>
            <a:ext cx="5023485" cy="157957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84416" y="3556577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50cm</a:t>
            </a:r>
            <a:endParaRPr lang="ko-KR" alt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84416" y="4604327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50cm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1055440" y="5953027"/>
                <a:ext cx="6336693" cy="4277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50+7.5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50−7.5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ko-KR" dirty="0" smtClean="0"/>
                  <a:t>  </a:t>
                </a:r>
                <a:endParaRPr lang="ko-KR" altLang="en-US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5953027"/>
                <a:ext cx="6336693" cy="42774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직사각형 45"/>
              <p:cNvSpPr/>
              <p:nvPr/>
            </p:nvSpPr>
            <p:spPr>
              <a:xfrm>
                <a:off x="7383615" y="5835025"/>
                <a:ext cx="1764394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6.7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(~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15" y="5835025"/>
                <a:ext cx="1764394" cy="618311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927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8</a:t>
            </a:r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7" grpId="0"/>
      <p:bldP spid="29" grpId="0"/>
      <p:bldP spid="31" grpId="0"/>
      <p:bldP spid="42" grpId="0"/>
      <p:bldP spid="43" grpId="0"/>
      <p:bldP spid="4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718" y="1413653"/>
            <a:ext cx="10354753" cy="3931805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19100" y="101601"/>
            <a:ext cx="11221516" cy="663104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Jamming Mitigation Using Channel Resolution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836712"/>
            <a:ext cx="3419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Simulations result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51109" y="5460734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Theoretical limits for relative strength</a:t>
            </a:r>
            <a:br>
              <a:rPr lang="en-US" altLang="ko-KR" dirty="0" smtClean="0"/>
            </a:br>
            <a:r>
              <a:rPr lang="en-US" altLang="ko-KR" dirty="0" smtClean="0"/>
              <a:t> of recovered data signal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32104" y="5414567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Expected Bit Error Rate at attacker </a:t>
            </a:r>
            <a:endParaRPr lang="ko-KR" altLang="en-US" dirty="0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9552384" y="6597357"/>
            <a:ext cx="1152128" cy="211057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9</a:t>
            </a:r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11650</TotalTime>
  <Words>1657</Words>
  <Application>Microsoft Office PowerPoint</Application>
  <PresentationFormat>사용자 지정</PresentationFormat>
  <Paragraphs>296</Paragraphs>
  <Slides>19</Slides>
  <Notes>16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1" baseType="lpstr">
      <vt:lpstr>base</vt:lpstr>
      <vt:lpstr>비트맵 이미지</vt:lpstr>
      <vt:lpstr>On Limitations of Friendly Jamming  for Confidentiality  Nils Ole Tippenhauer, Luka Malisa, Aanjhan Ranganathan, Srdjan Capkun ETH Zurich IEEE Symposium on Security and Privacy, 2013</vt:lpstr>
      <vt:lpstr>Introduction</vt:lpstr>
      <vt:lpstr>Introduction</vt:lpstr>
      <vt:lpstr>Background</vt:lpstr>
      <vt:lpstr>Background</vt:lpstr>
      <vt:lpstr>Jamming Mitigation Using Channel Resolution</vt:lpstr>
      <vt:lpstr>Jamming Mitigation Using Channel Resolution</vt:lpstr>
      <vt:lpstr>Jamming Mitigation Using Channel Resolution</vt:lpstr>
      <vt:lpstr>Jamming Mitigation Using Channel Resolution</vt:lpstr>
      <vt:lpstr>Experimental Analysis</vt:lpstr>
      <vt:lpstr>Experimental Analysis</vt:lpstr>
      <vt:lpstr>Experimental Analysis</vt:lpstr>
      <vt:lpstr>Discussion</vt:lpstr>
      <vt:lpstr>Discussion</vt:lpstr>
      <vt:lpstr>Discussions</vt:lpstr>
      <vt:lpstr>Thank you.</vt:lpstr>
      <vt:lpstr>Appendix - Discussions</vt:lpstr>
      <vt:lpstr>Appendix - Jamming Mitigation Using Channel Resolution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(Enhanced Random Access)</dc:title>
  <dc:creator>User</dc:creator>
  <cp:lastModifiedBy>강태형</cp:lastModifiedBy>
  <cp:revision>1061</cp:revision>
  <cp:lastPrinted>2017-10-09T15:07:36Z</cp:lastPrinted>
  <dcterms:created xsi:type="dcterms:W3CDTF">2015-01-20T08:53:15Z</dcterms:created>
  <dcterms:modified xsi:type="dcterms:W3CDTF">2019-10-14T17:58:48Z</dcterms:modified>
</cp:coreProperties>
</file>